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y="5143500" cx="9144000"/>
  <p:notesSz cx="6858000" cy="9144000"/>
  <p:embeddedFontLst>
    <p:embeddedFont>
      <p:font typeface="Anton"/>
      <p:regular r:id="rId64"/>
    </p:embeddedFont>
    <p:embeddedFont>
      <p:font typeface="Lato"/>
      <p:regular r:id="rId65"/>
      <p:bold r:id="rId66"/>
      <p:italic r:id="rId67"/>
      <p:boldItalic r:id="rId68"/>
    </p:embeddedFont>
    <p:embeddedFont>
      <p:font typeface="Didact Gothic"/>
      <p:regular r:id="rId69"/>
    </p:embeddedFont>
    <p:embeddedFont>
      <p:font typeface="Helvetica Neue"/>
      <p:regular r:id="rId70"/>
      <p:bold r:id="rId71"/>
      <p:italic r:id="rId72"/>
      <p:boldItalic r:id="rId73"/>
    </p:embeddedFont>
    <p:embeddedFont>
      <p:font typeface="Arial Black"/>
      <p:regular r:id="rId74"/>
    </p:embeddedFont>
    <p:embeddedFont>
      <p:font typeface="Helvetica Neue Light"/>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3FA321C-3AAD-45A4-9B7E-78B73576E2A5}">
  <a:tblStyle styleId="{D3FA321C-3AAD-45A4-9B7E-78B73576E2A5}" styleName="Table_0">
    <a:wholeTbl>
      <a:tcTxStyle b="off" i="off">
        <a:font>
          <a:latin typeface="Arial"/>
          <a:ea typeface="Arial"/>
          <a:cs typeface="Arial"/>
        </a:font>
        <a:schemeClr val="dk1"/>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tcBdr>
      </a:tcStyle>
    </a:band1H>
    <a:band2H>
      <a:tcTxStyle/>
    </a:band2H>
    <a:band1V>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cBdr>
      </a:tcStyle>
    </a:band1V>
    <a:band2V>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2"/>
              </a:solidFill>
              <a:prstDash val="solid"/>
              <a:round/>
              <a:headEnd len="sm" w="sm" type="none"/>
              <a:tailEnd len="sm" w="sm" type="none"/>
            </a:ln>
          </a:top>
        </a:tcBdr>
      </a:tcStyle>
    </a:lastRow>
    <a:seCell>
      <a:tcTxStyle/>
    </a:seCell>
    <a:swCell>
      <a:tcTxStyle/>
    </a:swCell>
    <a:firstRow>
      <a:tcTxStyle b="on" i="off">
        <a:font>
          <a:latin typeface="Arial"/>
          <a:ea typeface="Arial"/>
          <a:cs typeface="Arial"/>
        </a:font>
        <a:schemeClr val="lt1"/>
      </a:tcTxStyle>
      <a:tcStyle>
        <a:fill>
          <a:solidFill>
            <a:schemeClr val="accent2"/>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HelveticaNeue-boldItalic.fntdata"/><Relationship Id="rId72" Type="http://schemas.openxmlformats.org/officeDocument/2006/relationships/font" Target="fonts/HelveticaNeue-italic.fntdata"/><Relationship Id="rId31" Type="http://schemas.openxmlformats.org/officeDocument/2006/relationships/slide" Target="slides/slide24.xml"/><Relationship Id="rId75" Type="http://schemas.openxmlformats.org/officeDocument/2006/relationships/font" Target="fonts/HelveticaNeueLight-regular.fntdata"/><Relationship Id="rId30" Type="http://schemas.openxmlformats.org/officeDocument/2006/relationships/slide" Target="slides/slide23.xml"/><Relationship Id="rId74" Type="http://schemas.openxmlformats.org/officeDocument/2006/relationships/font" Target="fonts/ArialBlack-regular.fntdata"/><Relationship Id="rId33" Type="http://schemas.openxmlformats.org/officeDocument/2006/relationships/slide" Target="slides/slide26.xml"/><Relationship Id="rId77" Type="http://schemas.openxmlformats.org/officeDocument/2006/relationships/font" Target="fonts/HelveticaNeueLight-italic.fntdata"/><Relationship Id="rId32" Type="http://schemas.openxmlformats.org/officeDocument/2006/relationships/slide" Target="slides/slide25.xml"/><Relationship Id="rId76" Type="http://schemas.openxmlformats.org/officeDocument/2006/relationships/font" Target="fonts/HelveticaNeueLight-bold.fntdata"/><Relationship Id="rId35" Type="http://schemas.openxmlformats.org/officeDocument/2006/relationships/slide" Target="slides/slide28.xml"/><Relationship Id="rId34" Type="http://schemas.openxmlformats.org/officeDocument/2006/relationships/slide" Target="slides/slide27.xml"/><Relationship Id="rId78" Type="http://schemas.openxmlformats.org/officeDocument/2006/relationships/font" Target="fonts/HelveticaNeueLight-boldItalic.fntdata"/><Relationship Id="rId71" Type="http://schemas.openxmlformats.org/officeDocument/2006/relationships/font" Target="fonts/HelveticaNeue-bold.fntdata"/><Relationship Id="rId70" Type="http://schemas.openxmlformats.org/officeDocument/2006/relationships/font" Target="fonts/HelveticaNeue-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Anton-regular.fntdata"/><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Lato-bold.fntdata"/><Relationship Id="rId21" Type="http://schemas.openxmlformats.org/officeDocument/2006/relationships/slide" Target="slides/slide14.xml"/><Relationship Id="rId65" Type="http://schemas.openxmlformats.org/officeDocument/2006/relationships/font" Target="fonts/Lato-regular.fntdata"/><Relationship Id="rId24" Type="http://schemas.openxmlformats.org/officeDocument/2006/relationships/slide" Target="slides/slide17.xml"/><Relationship Id="rId68" Type="http://schemas.openxmlformats.org/officeDocument/2006/relationships/font" Target="fonts/Lato-boldItalic.fntdata"/><Relationship Id="rId23" Type="http://schemas.openxmlformats.org/officeDocument/2006/relationships/slide" Target="slides/slide16.xml"/><Relationship Id="rId67" Type="http://schemas.openxmlformats.org/officeDocument/2006/relationships/font" Target="fonts/Lato-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DidactGothic-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1aba0316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f1aba0316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f1aba03166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f1aba03166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f1aba03166_1_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f1aba03166_1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1aba0316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1aba0316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f1aba03166_1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f1aba03166_1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f1aba03166_1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f1aba03166_1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f1aba0316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f1aba0316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f1aba03166_1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f1aba03166_1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t/>
            </a:r>
            <a:endParaRPr sz="12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f1aba03166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f1aba03166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f1aba03166_1_3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f1aba03166_1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f1aba03166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f1aba03166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f1aba0316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f1aba0316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1aba03166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1aba03166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f1b687a03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f1b687a03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1aba03166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f1aba03166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48"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5" name="Shape 55"/>
        <p:cNvGrpSpPr/>
        <p:nvPr/>
      </p:nvGrpSpPr>
      <p:grpSpPr>
        <a:xfrm>
          <a:off x="0" y="0"/>
          <a:ext cx="0" cy="0"/>
          <a:chOff x="0" y="0"/>
          <a:chExt cx="0" cy="0"/>
        </a:xfrm>
      </p:grpSpPr>
      <p:sp>
        <p:nvSpPr>
          <p:cNvPr id="56" name="Google Shape;5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7" name="Google Shape;5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58" name="Google Shape;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59" name="Shape 59"/>
        <p:cNvGrpSpPr/>
        <p:nvPr/>
      </p:nvGrpSpPr>
      <p:grpSpPr>
        <a:xfrm>
          <a:off x="0" y="0"/>
          <a:ext cx="0" cy="0"/>
          <a:chOff x="0" y="0"/>
          <a:chExt cx="0" cy="0"/>
        </a:xfrm>
      </p:grpSpPr>
      <p:sp>
        <p:nvSpPr>
          <p:cNvPr id="60" name="Google Shape;60;p15"/>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5"/>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62" name="Google Shape;62;p1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5" name="Shape 65"/>
        <p:cNvGrpSpPr/>
        <p:nvPr/>
      </p:nvGrpSpPr>
      <p:grpSpPr>
        <a:xfrm>
          <a:off x="0" y="0"/>
          <a:ext cx="0" cy="0"/>
          <a:chOff x="0" y="0"/>
          <a:chExt cx="0" cy="0"/>
        </a:xfrm>
      </p:grpSpPr>
      <p:sp>
        <p:nvSpPr>
          <p:cNvPr id="66" name="Google Shape;66;p16"/>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6"/>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8" name="Google Shape;68;p1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71" name="Shape 71"/>
        <p:cNvGrpSpPr/>
        <p:nvPr/>
      </p:nvGrpSpPr>
      <p:grpSpPr>
        <a:xfrm>
          <a:off x="0" y="0"/>
          <a:ext cx="0" cy="0"/>
          <a:chOff x="0" y="0"/>
          <a:chExt cx="0" cy="0"/>
        </a:xfrm>
      </p:grpSpPr>
      <p:sp>
        <p:nvSpPr>
          <p:cNvPr id="72" name="Google Shape;72;p17"/>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7"/>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74" name="Google Shape;74;p1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77" name="Shape 77"/>
        <p:cNvGrpSpPr/>
        <p:nvPr/>
      </p:nvGrpSpPr>
      <p:grpSpPr>
        <a:xfrm>
          <a:off x="0" y="0"/>
          <a:ext cx="0" cy="0"/>
          <a:chOff x="0" y="0"/>
          <a:chExt cx="0" cy="0"/>
        </a:xfrm>
      </p:grpSpPr>
      <p:sp>
        <p:nvSpPr>
          <p:cNvPr id="78" name="Google Shape;78;p18"/>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8"/>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0" name="Google Shape;80;p18"/>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p1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84" name="Shape 84"/>
        <p:cNvGrpSpPr/>
        <p:nvPr/>
      </p:nvGrpSpPr>
      <p:grpSpPr>
        <a:xfrm>
          <a:off x="0" y="0"/>
          <a:ext cx="0" cy="0"/>
          <a:chOff x="0" y="0"/>
          <a:chExt cx="0" cy="0"/>
        </a:xfrm>
      </p:grpSpPr>
      <p:sp>
        <p:nvSpPr>
          <p:cNvPr id="85" name="Google Shape;85;p19"/>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9"/>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87" name="Google Shape;87;p19"/>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8" name="Google Shape;88;p19"/>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89" name="Google Shape;89;p19"/>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0" name="Google Shape;90;p1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93" name="Shape 93"/>
        <p:cNvGrpSpPr/>
        <p:nvPr/>
      </p:nvGrpSpPr>
      <p:grpSpPr>
        <a:xfrm>
          <a:off x="0" y="0"/>
          <a:ext cx="0" cy="0"/>
          <a:chOff x="0" y="0"/>
          <a:chExt cx="0" cy="0"/>
        </a:xfrm>
      </p:grpSpPr>
      <p:sp>
        <p:nvSpPr>
          <p:cNvPr id="94" name="Google Shape;94;p20"/>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98" name="Shape 98"/>
        <p:cNvGrpSpPr/>
        <p:nvPr/>
      </p:nvGrpSpPr>
      <p:grpSpPr>
        <a:xfrm>
          <a:off x="0" y="0"/>
          <a:ext cx="0" cy="0"/>
          <a:chOff x="0" y="0"/>
          <a:chExt cx="0" cy="0"/>
        </a:xfrm>
      </p:grpSpPr>
      <p:sp>
        <p:nvSpPr>
          <p:cNvPr id="99" name="Google Shape;99;p2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02" name="Shape 102"/>
        <p:cNvGrpSpPr/>
        <p:nvPr/>
      </p:nvGrpSpPr>
      <p:grpSpPr>
        <a:xfrm>
          <a:off x="0" y="0"/>
          <a:ext cx="0" cy="0"/>
          <a:chOff x="0" y="0"/>
          <a:chExt cx="0" cy="0"/>
        </a:xfrm>
      </p:grpSpPr>
      <p:sp>
        <p:nvSpPr>
          <p:cNvPr id="103" name="Google Shape;103;p22"/>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2"/>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05" name="Google Shape;105;p22"/>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06" name="Google Shape;106;p2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09" name="Shape 109"/>
        <p:cNvGrpSpPr/>
        <p:nvPr/>
      </p:nvGrpSpPr>
      <p:grpSpPr>
        <a:xfrm>
          <a:off x="0" y="0"/>
          <a:ext cx="0" cy="0"/>
          <a:chOff x="0" y="0"/>
          <a:chExt cx="0" cy="0"/>
        </a:xfrm>
      </p:grpSpPr>
      <p:sp>
        <p:nvSpPr>
          <p:cNvPr id="110" name="Google Shape;110;p23"/>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3"/>
          <p:cNvSpPr/>
          <p:nvPr>
            <p:ph idx="2" type="pic"/>
          </p:nvPr>
        </p:nvSpPr>
        <p:spPr>
          <a:xfrm>
            <a:off x="3887391" y="740569"/>
            <a:ext cx="4629150" cy="3655219"/>
          </a:xfrm>
          <a:prstGeom prst="rect">
            <a:avLst/>
          </a:prstGeom>
          <a:noFill/>
          <a:ln>
            <a:noFill/>
          </a:ln>
        </p:spPr>
      </p:sp>
      <p:sp>
        <p:nvSpPr>
          <p:cNvPr id="112" name="Google Shape;112;p23"/>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13" name="Google Shape;113;p2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2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16" name="Shape 116"/>
        <p:cNvGrpSpPr/>
        <p:nvPr/>
      </p:nvGrpSpPr>
      <p:grpSpPr>
        <a:xfrm>
          <a:off x="0" y="0"/>
          <a:ext cx="0" cy="0"/>
          <a:chOff x="0" y="0"/>
          <a:chExt cx="0" cy="0"/>
        </a:xfrm>
      </p:grpSpPr>
      <p:sp>
        <p:nvSpPr>
          <p:cNvPr id="117" name="Google Shape;117;p24"/>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24"/>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9" name="Google Shape;119;p2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2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2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22" name="Shape 122"/>
        <p:cNvGrpSpPr/>
        <p:nvPr/>
      </p:nvGrpSpPr>
      <p:grpSpPr>
        <a:xfrm>
          <a:off x="0" y="0"/>
          <a:ext cx="0" cy="0"/>
          <a:chOff x="0" y="0"/>
          <a:chExt cx="0" cy="0"/>
        </a:xfrm>
      </p:grpSpPr>
      <p:sp>
        <p:nvSpPr>
          <p:cNvPr id="123" name="Google Shape;123;p25"/>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25"/>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5" name="Google Shape;125;p2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2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2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28" name="Shape 12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 name="Shape 135"/>
        <p:cNvGrpSpPr/>
        <p:nvPr/>
      </p:nvGrpSpPr>
      <p:grpSpPr>
        <a:xfrm>
          <a:off x="0" y="0"/>
          <a:ext cx="0" cy="0"/>
          <a:chOff x="0" y="0"/>
          <a:chExt cx="0" cy="0"/>
        </a:xfrm>
      </p:grpSpPr>
      <p:sp>
        <p:nvSpPr>
          <p:cNvPr id="136" name="Google Shape;13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7" name="Google Shape;13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138" name="Google Shape;13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39" name="Shape 139"/>
        <p:cNvGrpSpPr/>
        <p:nvPr/>
      </p:nvGrpSpPr>
      <p:grpSpPr>
        <a:xfrm>
          <a:off x="0" y="0"/>
          <a:ext cx="0" cy="0"/>
          <a:chOff x="0" y="0"/>
          <a:chExt cx="0" cy="0"/>
        </a:xfrm>
      </p:grpSpPr>
      <p:sp>
        <p:nvSpPr>
          <p:cNvPr id="140" name="Google Shape;140;p29"/>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29"/>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42" name="Google Shape;142;p2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2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2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45" name="Shape 145"/>
        <p:cNvGrpSpPr/>
        <p:nvPr/>
      </p:nvGrpSpPr>
      <p:grpSpPr>
        <a:xfrm>
          <a:off x="0" y="0"/>
          <a:ext cx="0" cy="0"/>
          <a:chOff x="0" y="0"/>
          <a:chExt cx="0" cy="0"/>
        </a:xfrm>
      </p:grpSpPr>
      <p:sp>
        <p:nvSpPr>
          <p:cNvPr id="146" name="Google Shape;146;p30"/>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30"/>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8" name="Google Shape;148;p3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3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3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51" name="Shape 151"/>
        <p:cNvGrpSpPr/>
        <p:nvPr/>
      </p:nvGrpSpPr>
      <p:grpSpPr>
        <a:xfrm>
          <a:off x="0" y="0"/>
          <a:ext cx="0" cy="0"/>
          <a:chOff x="0" y="0"/>
          <a:chExt cx="0" cy="0"/>
        </a:xfrm>
      </p:grpSpPr>
      <p:sp>
        <p:nvSpPr>
          <p:cNvPr id="152" name="Google Shape;152;p31"/>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31"/>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54" name="Google Shape;154;p3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3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3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57" name="Shape 157"/>
        <p:cNvGrpSpPr/>
        <p:nvPr/>
      </p:nvGrpSpPr>
      <p:grpSpPr>
        <a:xfrm>
          <a:off x="0" y="0"/>
          <a:ext cx="0" cy="0"/>
          <a:chOff x="0" y="0"/>
          <a:chExt cx="0" cy="0"/>
        </a:xfrm>
      </p:grpSpPr>
      <p:sp>
        <p:nvSpPr>
          <p:cNvPr id="158" name="Google Shape;158;p32"/>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32"/>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0" name="Google Shape;160;p32"/>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1" name="Google Shape;161;p3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3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3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64" name="Shape 164"/>
        <p:cNvGrpSpPr/>
        <p:nvPr/>
      </p:nvGrpSpPr>
      <p:grpSpPr>
        <a:xfrm>
          <a:off x="0" y="0"/>
          <a:ext cx="0" cy="0"/>
          <a:chOff x="0" y="0"/>
          <a:chExt cx="0" cy="0"/>
        </a:xfrm>
      </p:grpSpPr>
      <p:sp>
        <p:nvSpPr>
          <p:cNvPr id="165" name="Google Shape;165;p33"/>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33"/>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67" name="Google Shape;167;p33"/>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8" name="Google Shape;168;p33"/>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69" name="Google Shape;169;p33"/>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0" name="Google Shape;170;p3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3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3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73" name="Shape 173"/>
        <p:cNvGrpSpPr/>
        <p:nvPr/>
      </p:nvGrpSpPr>
      <p:grpSpPr>
        <a:xfrm>
          <a:off x="0" y="0"/>
          <a:ext cx="0" cy="0"/>
          <a:chOff x="0" y="0"/>
          <a:chExt cx="0" cy="0"/>
        </a:xfrm>
      </p:grpSpPr>
      <p:sp>
        <p:nvSpPr>
          <p:cNvPr id="174" name="Google Shape;174;p34"/>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3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3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3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78" name="Shape 178"/>
        <p:cNvGrpSpPr/>
        <p:nvPr/>
      </p:nvGrpSpPr>
      <p:grpSpPr>
        <a:xfrm>
          <a:off x="0" y="0"/>
          <a:ext cx="0" cy="0"/>
          <a:chOff x="0" y="0"/>
          <a:chExt cx="0" cy="0"/>
        </a:xfrm>
      </p:grpSpPr>
      <p:sp>
        <p:nvSpPr>
          <p:cNvPr id="179" name="Google Shape;179;p3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3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3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82" name="Shape 182"/>
        <p:cNvGrpSpPr/>
        <p:nvPr/>
      </p:nvGrpSpPr>
      <p:grpSpPr>
        <a:xfrm>
          <a:off x="0" y="0"/>
          <a:ext cx="0" cy="0"/>
          <a:chOff x="0" y="0"/>
          <a:chExt cx="0" cy="0"/>
        </a:xfrm>
      </p:grpSpPr>
      <p:sp>
        <p:nvSpPr>
          <p:cNvPr id="183" name="Google Shape;183;p36"/>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36"/>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85" name="Google Shape;185;p36"/>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86" name="Google Shape;186;p3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3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3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89" name="Shape 189"/>
        <p:cNvGrpSpPr/>
        <p:nvPr/>
      </p:nvGrpSpPr>
      <p:grpSpPr>
        <a:xfrm>
          <a:off x="0" y="0"/>
          <a:ext cx="0" cy="0"/>
          <a:chOff x="0" y="0"/>
          <a:chExt cx="0" cy="0"/>
        </a:xfrm>
      </p:grpSpPr>
      <p:sp>
        <p:nvSpPr>
          <p:cNvPr id="190" name="Google Shape;190;p37"/>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37"/>
          <p:cNvSpPr/>
          <p:nvPr>
            <p:ph idx="2" type="pic"/>
          </p:nvPr>
        </p:nvSpPr>
        <p:spPr>
          <a:xfrm>
            <a:off x="3887391" y="740569"/>
            <a:ext cx="4629150" cy="3655219"/>
          </a:xfrm>
          <a:prstGeom prst="rect">
            <a:avLst/>
          </a:prstGeom>
          <a:noFill/>
          <a:ln>
            <a:noFill/>
          </a:ln>
        </p:spPr>
      </p:sp>
      <p:sp>
        <p:nvSpPr>
          <p:cNvPr id="192" name="Google Shape;192;p37"/>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93" name="Google Shape;193;p3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3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3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96" name="Shape 196"/>
        <p:cNvGrpSpPr/>
        <p:nvPr/>
      </p:nvGrpSpPr>
      <p:grpSpPr>
        <a:xfrm>
          <a:off x="0" y="0"/>
          <a:ext cx="0" cy="0"/>
          <a:chOff x="0" y="0"/>
          <a:chExt cx="0" cy="0"/>
        </a:xfrm>
      </p:grpSpPr>
      <p:sp>
        <p:nvSpPr>
          <p:cNvPr id="197" name="Google Shape;197;p38"/>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38"/>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9" name="Google Shape;199;p3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 name="Google Shape;200;p3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p3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202" name="Shape 202"/>
        <p:cNvGrpSpPr/>
        <p:nvPr/>
      </p:nvGrpSpPr>
      <p:grpSpPr>
        <a:xfrm>
          <a:off x="0" y="0"/>
          <a:ext cx="0" cy="0"/>
          <a:chOff x="0" y="0"/>
          <a:chExt cx="0" cy="0"/>
        </a:xfrm>
      </p:grpSpPr>
      <p:sp>
        <p:nvSpPr>
          <p:cNvPr id="203" name="Google Shape;203;p39"/>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39"/>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5" name="Google Shape;205;p3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3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p3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4.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1.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 name="Shape 49"/>
        <p:cNvGrpSpPr/>
        <p:nvPr/>
      </p:nvGrpSpPr>
      <p:grpSpPr>
        <a:xfrm>
          <a:off x="0" y="0"/>
          <a:ext cx="0" cy="0"/>
          <a:chOff x="0" y="0"/>
          <a:chExt cx="0" cy="0"/>
        </a:xfrm>
      </p:grpSpPr>
      <p:sp>
        <p:nvSpPr>
          <p:cNvPr id="50" name="Google Shape;50;p1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1" name="Google Shape;51;p13"/>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 name="Google Shape;52;p1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 name="Google Shape;54;p1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
        <p:nvSpPr>
          <p:cNvPr id="130" name="Google Shape;130;p27"/>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1" name="Google Shape;131;p27"/>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32" name="Google Shape;132;p2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 name="Google Shape;133;p2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 name="Google Shape;134;p2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gif"/><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27.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5.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5.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5.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5.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5.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5.png"/><Relationship Id="rId4" Type="http://schemas.openxmlformats.org/officeDocument/2006/relationships/image" Target="../media/image38.png"/><Relationship Id="rId5"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4.pn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4.png"/><Relationship Id="rId4" Type="http://schemas.openxmlformats.org/officeDocument/2006/relationships/image" Target="../media/image42.png"/><Relationship Id="rId5" Type="http://schemas.openxmlformats.org/officeDocument/2006/relationships/hyperlink" Target="https://padlet.com/" TargetMode="External"/><Relationship Id="rId6"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7.png"/><Relationship Id="rId8"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 Id="rId3" Type="http://schemas.openxmlformats.org/officeDocument/2006/relationships/image" Target="../media/image43.png"/><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 Id="rId3" Type="http://schemas.openxmlformats.org/officeDocument/2006/relationships/image" Target="../media/image14.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 Id="rId3" Type="http://schemas.openxmlformats.org/officeDocument/2006/relationships/image" Target="../media/image14.png"/><Relationship Id="rId4" Type="http://schemas.openxmlformats.org/officeDocument/2006/relationships/image" Target="../media/image44.png"/><Relationship Id="rId5" Type="http://schemas.openxmlformats.org/officeDocument/2006/relationships/image" Target="../media/image47.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45.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45.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40"/>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s-MX" sz="2000">
                <a:solidFill>
                  <a:srgbClr val="121212"/>
                </a:solidFill>
                <a:latin typeface="Helvetica Neue"/>
                <a:ea typeface="Helvetica Neue"/>
                <a:cs typeface="Helvetica Neue"/>
                <a:sym typeface="Helvetica Neue"/>
              </a:rPr>
              <a:t>     Clase 48. </a:t>
            </a:r>
            <a:r>
              <a:rPr lang="es-MX" sz="2000">
                <a:solidFill>
                  <a:srgbClr val="121212"/>
                </a:solidFill>
                <a:latin typeface="Helvetica Neue Light"/>
                <a:ea typeface="Helvetica Neue Light"/>
                <a:cs typeface="Helvetica Neue Light"/>
                <a:sym typeface="Helvetica Neue Light"/>
              </a:rPr>
              <a:t> DATA SCIENCE</a:t>
            </a:r>
            <a:endParaRPr>
              <a:solidFill>
                <a:srgbClr val="121212"/>
              </a:solidFill>
              <a:latin typeface="Helvetica Neue Light"/>
              <a:ea typeface="Helvetica Neue Light"/>
              <a:cs typeface="Helvetica Neue Light"/>
              <a:sym typeface="Helvetica Neue Light"/>
            </a:endParaRPr>
          </a:p>
        </p:txBody>
      </p:sp>
      <p:sp>
        <p:nvSpPr>
          <p:cNvPr id="213" name="Google Shape;213;p4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
        <p:nvSpPr>
          <p:cNvPr id="214" name="Google Shape;214;p40"/>
          <p:cNvSpPr txBox="1"/>
          <p:nvPr/>
        </p:nvSpPr>
        <p:spPr>
          <a:xfrm>
            <a:off x="2160200" y="2038533"/>
            <a:ext cx="5035500" cy="155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1" lang="es-MX" sz="3600" u="none" cap="none" strike="noStrike">
                <a:solidFill>
                  <a:srgbClr val="000000"/>
                </a:solidFill>
                <a:latin typeface="Anton"/>
                <a:ea typeface="Anton"/>
                <a:cs typeface="Anton"/>
                <a:sym typeface="Anton"/>
              </a:rPr>
              <a:t>Modelos de Ensamble y Boosting Models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9"/>
          <p:cNvSpPr txBox="1"/>
          <p:nvPr>
            <p:ph type="title"/>
          </p:nvPr>
        </p:nvSpPr>
        <p:spPr>
          <a:xfrm>
            <a:off x="311700" y="2455650"/>
            <a:ext cx="8520600" cy="500700"/>
          </a:xfrm>
          <a:prstGeom prst="rect">
            <a:avLst/>
          </a:prstGeom>
          <a:noFill/>
          <a:ln>
            <a:noFill/>
          </a:ln>
        </p:spPr>
        <p:txBody>
          <a:bodyPr anchorCtr="0" anchor="t" bIns="0" lIns="0" spcFirstLastPara="1" rIns="0" wrap="square" tIns="7925">
            <a:spAutoFit/>
          </a:bodyPr>
          <a:lstStyle/>
          <a:p>
            <a:pPr indent="0" lvl="0" marL="6350" rtl="0" algn="ctr">
              <a:lnSpc>
                <a:spcPct val="100000"/>
              </a:lnSpc>
              <a:spcBef>
                <a:spcPts val="63"/>
              </a:spcBef>
              <a:spcAft>
                <a:spcPts val="0"/>
              </a:spcAft>
              <a:buSzPts val="3600"/>
              <a:buNone/>
            </a:pPr>
            <a:r>
              <a:rPr lang="es-MX" sz="3200">
                <a:solidFill>
                  <a:srgbClr val="FFFFFF"/>
                </a:solidFill>
                <a:latin typeface="Arial Black"/>
                <a:ea typeface="Arial Black"/>
                <a:cs typeface="Arial Black"/>
                <a:sym typeface="Arial Black"/>
              </a:rPr>
              <a:t>CONCEPTOS BÁSICOS</a:t>
            </a:r>
            <a:endParaRPr sz="3200">
              <a:latin typeface="Arial Black"/>
              <a:ea typeface="Arial Black"/>
              <a:cs typeface="Arial Black"/>
              <a:sym typeface="Arial Black"/>
            </a:endParaRPr>
          </a:p>
        </p:txBody>
      </p:sp>
      <p:sp>
        <p:nvSpPr>
          <p:cNvPr id="324" name="Google Shape;324;p49"/>
          <p:cNvSpPr txBox="1"/>
          <p:nvPr/>
        </p:nvSpPr>
        <p:spPr>
          <a:xfrm>
            <a:off x="311700" y="1395383"/>
            <a:ext cx="8657700" cy="785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Los resultados fueron los siguientes:</a:t>
            </a:r>
            <a:endParaRPr sz="1200"/>
          </a:p>
          <a:p>
            <a:pPr indent="0" lvl="0" marL="0" marR="0" rtl="0" algn="just">
              <a:lnSpc>
                <a:spcPct val="150000"/>
              </a:lnSpc>
              <a:spcBef>
                <a:spcPts val="0"/>
              </a:spcBef>
              <a:spcAft>
                <a:spcPts val="0"/>
              </a:spcAft>
              <a:buNone/>
            </a:pPr>
            <a:r>
              <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graphicFrame>
        <p:nvGraphicFramePr>
          <p:cNvPr id="325" name="Google Shape;325;p49"/>
          <p:cNvGraphicFramePr/>
          <p:nvPr/>
        </p:nvGraphicFramePr>
        <p:xfrm>
          <a:off x="407324" y="1932410"/>
          <a:ext cx="3000000" cy="3000000"/>
        </p:xfrm>
        <a:graphic>
          <a:graphicData uri="http://schemas.openxmlformats.org/drawingml/2006/table">
            <a:tbl>
              <a:tblPr bandRow="1" firstRow="1">
                <a:noFill/>
                <a:tableStyleId>{D3FA321C-3AAD-45A4-9B7E-78B73576E2A5}</a:tableStyleId>
              </a:tblPr>
              <a:tblGrid>
                <a:gridCol w="2044925"/>
                <a:gridCol w="2044925"/>
                <a:gridCol w="2044925"/>
                <a:gridCol w="2044925"/>
              </a:tblGrid>
              <a:tr h="370850">
                <a:tc>
                  <a:txBody>
                    <a:bodyPr/>
                    <a:lstStyle/>
                    <a:p>
                      <a:pPr indent="0" lvl="0" marL="0" marR="0" rtl="0" algn="ctr">
                        <a:lnSpc>
                          <a:spcPct val="100000"/>
                        </a:lnSpc>
                        <a:spcBef>
                          <a:spcPts val="0"/>
                        </a:spcBef>
                        <a:spcAft>
                          <a:spcPts val="0"/>
                        </a:spcAft>
                        <a:buNone/>
                      </a:pPr>
                      <a:r>
                        <a:rPr lang="es-MX" sz="1400" u="none" cap="none" strike="noStrike">
                          <a:latin typeface="Helvetica Neue"/>
                          <a:ea typeface="Helvetica Neue"/>
                          <a:cs typeface="Helvetica Neue"/>
                          <a:sym typeface="Helvetica Neue"/>
                        </a:rPr>
                        <a:t>Emplead</a:t>
                      </a:r>
                      <a:r>
                        <a:rPr lang="es-MX">
                          <a:latin typeface="Helvetica Neue"/>
                          <a:ea typeface="Helvetica Neue"/>
                          <a:cs typeface="Helvetica Neue"/>
                          <a:sym typeface="Helvetica Neue"/>
                        </a:rPr>
                        <a:t>a</a:t>
                      </a:r>
                      <a:endParaRPr>
                        <a:latin typeface="Helvetica Neue"/>
                        <a:ea typeface="Helvetica Neue"/>
                        <a:cs typeface="Helvetica Neue"/>
                        <a:sym typeface="Helvetica Neue"/>
                      </a:endParaRPr>
                    </a:p>
                  </a:txBody>
                  <a:tcPr marT="45725" marB="45725" marR="91450" marL="91450">
                    <a:solidFill>
                      <a:srgbClr val="3CEFAB"/>
                    </a:solidFill>
                  </a:tcPr>
                </a:tc>
                <a:tc>
                  <a:txBody>
                    <a:bodyPr/>
                    <a:lstStyle/>
                    <a:p>
                      <a:pPr indent="0" lvl="0" marL="0" marR="0" rtl="0" algn="ctr">
                        <a:lnSpc>
                          <a:spcPct val="100000"/>
                        </a:lnSpc>
                        <a:spcBef>
                          <a:spcPts val="0"/>
                        </a:spcBef>
                        <a:spcAft>
                          <a:spcPts val="0"/>
                        </a:spcAft>
                        <a:buNone/>
                      </a:pPr>
                      <a:r>
                        <a:rPr lang="es-MX" sz="1400" u="none" cap="none" strike="noStrike">
                          <a:solidFill>
                            <a:schemeClr val="dk1"/>
                          </a:solidFill>
                          <a:latin typeface="Helvetica Neue"/>
                          <a:ea typeface="Helvetica Neue"/>
                          <a:cs typeface="Helvetica Neue"/>
                          <a:sym typeface="Helvetica Neue"/>
                        </a:rPr>
                        <a:t>Asesor Financiero</a:t>
                      </a:r>
                      <a:endParaRPr>
                        <a:solidFill>
                          <a:schemeClr val="dk1"/>
                        </a:solidFill>
                        <a:latin typeface="Helvetica Neue"/>
                        <a:ea typeface="Helvetica Neue"/>
                        <a:cs typeface="Helvetica Neue"/>
                        <a:sym typeface="Helvetica Neue"/>
                      </a:endParaRPr>
                    </a:p>
                  </a:txBody>
                  <a:tcPr marT="45725" marB="45725" marR="91450" marL="91450">
                    <a:solidFill>
                      <a:srgbClr val="E0FF00"/>
                    </a:solidFill>
                  </a:tcPr>
                </a:tc>
                <a:tc>
                  <a:txBody>
                    <a:bodyPr/>
                    <a:lstStyle/>
                    <a:p>
                      <a:pPr indent="0" lvl="0" marL="0" marR="0" rtl="0" algn="ctr">
                        <a:lnSpc>
                          <a:spcPct val="100000"/>
                        </a:lnSpc>
                        <a:spcBef>
                          <a:spcPts val="0"/>
                        </a:spcBef>
                        <a:spcAft>
                          <a:spcPts val="0"/>
                        </a:spcAft>
                        <a:buNone/>
                      </a:pPr>
                      <a:r>
                        <a:rPr lang="es-MX" sz="1400" u="none" cap="none" strike="noStrike">
                          <a:latin typeface="Helvetica Neue"/>
                          <a:ea typeface="Helvetica Neue"/>
                          <a:cs typeface="Helvetica Neue"/>
                          <a:sym typeface="Helvetica Neue"/>
                        </a:rPr>
                        <a:t>Operadora Mercado de Valores</a:t>
                      </a:r>
                      <a:endParaRPr>
                        <a:latin typeface="Helvetica Neue"/>
                        <a:ea typeface="Helvetica Neue"/>
                        <a:cs typeface="Helvetica Neue"/>
                        <a:sym typeface="Helvetica Neue"/>
                      </a:endParaRPr>
                    </a:p>
                  </a:txBody>
                  <a:tcPr marT="45725" marB="45725" marR="91450" marL="91450"/>
                </a:tc>
                <a:tc>
                  <a:txBody>
                    <a:bodyPr/>
                    <a:lstStyle/>
                    <a:p>
                      <a:pPr indent="0" lvl="0" marL="0" marR="0" rtl="0" algn="ctr">
                        <a:lnSpc>
                          <a:spcPct val="100000"/>
                        </a:lnSpc>
                        <a:spcBef>
                          <a:spcPts val="0"/>
                        </a:spcBef>
                        <a:spcAft>
                          <a:spcPts val="0"/>
                        </a:spcAft>
                        <a:buNone/>
                      </a:pPr>
                      <a:r>
                        <a:rPr lang="es-MX" sz="1400" u="none" cap="none" strike="noStrike">
                          <a:latin typeface="Helvetica Neue"/>
                          <a:ea typeface="Helvetica Neue"/>
                          <a:cs typeface="Helvetica Neue"/>
                          <a:sym typeface="Helvetica Neue"/>
                        </a:rPr>
                        <a:t>Empleado Competidor</a:t>
                      </a:r>
                      <a:endParaRPr>
                        <a:latin typeface="Helvetica Neue"/>
                        <a:ea typeface="Helvetica Neue"/>
                        <a:cs typeface="Helvetica Neue"/>
                        <a:sym typeface="Helvetica Neue"/>
                      </a:endParaRPr>
                    </a:p>
                  </a:txBody>
                  <a:tcPr marT="45725" marB="45725" marR="91450" marL="91450">
                    <a:solidFill>
                      <a:srgbClr val="EF89D2"/>
                    </a:solidFill>
                  </a:tcPr>
                </a:tc>
              </a:tr>
              <a:tr h="370850">
                <a:tc>
                  <a:txBody>
                    <a:bodyPr/>
                    <a:lstStyle/>
                    <a:p>
                      <a:pPr indent="0" lvl="0" marL="0" marR="0" rtl="0" algn="ctr">
                        <a:lnSpc>
                          <a:spcPct val="100000"/>
                        </a:lnSpc>
                        <a:spcBef>
                          <a:spcPts val="0"/>
                        </a:spcBef>
                        <a:spcAft>
                          <a:spcPts val="0"/>
                        </a:spcAft>
                        <a:buNone/>
                      </a:pPr>
                      <a:r>
                        <a:rPr lang="es-MX" sz="1400" u="none" cap="none" strike="noStrike">
                          <a:latin typeface="Helvetica Neue Light"/>
                          <a:ea typeface="Helvetica Neue Light"/>
                          <a:cs typeface="Helvetica Neue Light"/>
                          <a:sym typeface="Helvetica Neue Light"/>
                        </a:rPr>
                        <a:t>Conoce la funcionalidad interna de la empresa.</a:t>
                      </a:r>
                      <a:endParaRPr>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None/>
                      </a:pPr>
                      <a:r>
                        <a:t/>
                      </a:r>
                      <a:endParaRPr sz="1400" u="none" cap="none" strike="noStrike">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None/>
                      </a:pPr>
                      <a:r>
                        <a:rPr lang="es-MX" sz="1400" u="none" cap="none" strike="noStrike">
                          <a:latin typeface="Helvetica Neue Light"/>
                          <a:ea typeface="Helvetica Neue Light"/>
                          <a:cs typeface="Helvetica Neue Light"/>
                          <a:sym typeface="Helvetica Neue Light"/>
                        </a:rPr>
                        <a:t>Ha tenido razón 70% de las veces.</a:t>
                      </a:r>
                      <a:endParaRPr>
                        <a:latin typeface="Helvetica Neue Light"/>
                        <a:ea typeface="Helvetica Neue Light"/>
                        <a:cs typeface="Helvetica Neue Light"/>
                        <a:sym typeface="Helvetica Neue Light"/>
                      </a:endParaRPr>
                    </a:p>
                  </a:txBody>
                  <a:tcPr marT="45725" marB="45725" marR="91450" marL="91450"/>
                </a:tc>
                <a:tc>
                  <a:txBody>
                    <a:bodyPr/>
                    <a:lstStyle/>
                    <a:p>
                      <a:pPr indent="0" lvl="0" marL="0" marR="0" rtl="0" algn="ctr">
                        <a:lnSpc>
                          <a:spcPct val="100000"/>
                        </a:lnSpc>
                        <a:spcBef>
                          <a:spcPts val="0"/>
                        </a:spcBef>
                        <a:spcAft>
                          <a:spcPts val="0"/>
                        </a:spcAft>
                        <a:buNone/>
                      </a:pPr>
                      <a:r>
                        <a:rPr lang="es-MX" sz="1400" u="none" cap="none" strike="noStrike">
                          <a:latin typeface="Helvetica Neue Light"/>
                          <a:ea typeface="Helvetica Neue Light"/>
                          <a:cs typeface="Helvetica Neue Light"/>
                          <a:sym typeface="Helvetica Neue Light"/>
                        </a:rPr>
                        <a:t>Conoce cómo la estrategia de empresas será desarrollada.</a:t>
                      </a:r>
                      <a:endParaRPr>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None/>
                      </a:pPr>
                      <a:r>
                        <a:t/>
                      </a:r>
                      <a:endParaRPr sz="1400" u="none" cap="none" strike="noStrike">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None/>
                      </a:pPr>
                      <a:r>
                        <a:rPr lang="es-MX" sz="1400" u="none" cap="none" strike="noStrike">
                          <a:latin typeface="Helvetica Neue Light"/>
                          <a:ea typeface="Helvetica Neue Light"/>
                          <a:cs typeface="Helvetica Neue Light"/>
                          <a:sym typeface="Helvetica Neue Light"/>
                        </a:rPr>
                        <a:t>Ha tenido razón 75 % de las veces.</a:t>
                      </a:r>
                      <a:endParaRPr>
                        <a:latin typeface="Helvetica Neue Light"/>
                        <a:ea typeface="Helvetica Neue Light"/>
                        <a:cs typeface="Helvetica Neue Light"/>
                        <a:sym typeface="Helvetica Neue Light"/>
                      </a:endParaRPr>
                    </a:p>
                  </a:txBody>
                  <a:tcPr marT="45725" marB="45725" marR="91450" marL="91450"/>
                </a:tc>
                <a:tc>
                  <a:txBody>
                    <a:bodyPr/>
                    <a:lstStyle/>
                    <a:p>
                      <a:pPr indent="0" lvl="0" marL="0" marR="0" rtl="0" algn="ctr">
                        <a:lnSpc>
                          <a:spcPct val="100000"/>
                        </a:lnSpc>
                        <a:spcBef>
                          <a:spcPts val="0"/>
                        </a:spcBef>
                        <a:spcAft>
                          <a:spcPts val="0"/>
                        </a:spcAft>
                        <a:buNone/>
                      </a:pPr>
                      <a:r>
                        <a:rPr lang="es-MX" sz="1400" u="none" cap="none" strike="noStrike">
                          <a:latin typeface="Helvetica Neue Light"/>
                          <a:ea typeface="Helvetica Neue Light"/>
                          <a:cs typeface="Helvetica Neue Light"/>
                          <a:sym typeface="Helvetica Neue Light"/>
                        </a:rPr>
                        <a:t>Conoce el precio de las acciones de la empresa en los últimos años.</a:t>
                      </a:r>
                      <a:endParaRPr>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None/>
                      </a:pPr>
                      <a:r>
                        <a:t/>
                      </a:r>
                      <a:endParaRPr sz="1400" u="none" cap="none" strike="noStrike">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None/>
                      </a:pPr>
                      <a:r>
                        <a:rPr lang="es-MX" sz="1400" u="none" cap="none" strike="noStrike">
                          <a:latin typeface="Helvetica Neue Light"/>
                          <a:ea typeface="Helvetica Neue Light"/>
                          <a:cs typeface="Helvetica Neue Light"/>
                          <a:sym typeface="Helvetica Neue Light"/>
                        </a:rPr>
                        <a:t>Ha tenido razón 65 % de las veces.</a:t>
                      </a:r>
                      <a:endParaRPr>
                        <a:latin typeface="Helvetica Neue Light"/>
                        <a:ea typeface="Helvetica Neue Light"/>
                        <a:cs typeface="Helvetica Neue Light"/>
                        <a:sym typeface="Helvetica Neue Light"/>
                      </a:endParaRPr>
                    </a:p>
                  </a:txBody>
                  <a:tcPr marT="45725" marB="45725" marR="91450" marL="91450"/>
                </a:tc>
                <a:tc>
                  <a:txBody>
                    <a:bodyPr/>
                    <a:lstStyle/>
                    <a:p>
                      <a:pPr indent="0" lvl="0" marL="0" marR="0" rtl="0" algn="ctr">
                        <a:lnSpc>
                          <a:spcPct val="100000"/>
                        </a:lnSpc>
                        <a:spcBef>
                          <a:spcPts val="0"/>
                        </a:spcBef>
                        <a:spcAft>
                          <a:spcPts val="0"/>
                        </a:spcAft>
                        <a:buNone/>
                      </a:pPr>
                      <a:r>
                        <a:rPr lang="es-MX" sz="1400" u="none" cap="none" strike="noStrike">
                          <a:latin typeface="Helvetica Neue Light"/>
                          <a:ea typeface="Helvetica Neue Light"/>
                          <a:cs typeface="Helvetica Neue Light"/>
                          <a:sym typeface="Helvetica Neue Light"/>
                        </a:rPr>
                        <a:t>Conoce la funcionalidad interna de las firmas competidoras.</a:t>
                      </a:r>
                      <a:endParaRPr>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None/>
                      </a:pPr>
                      <a:r>
                        <a:t/>
                      </a:r>
                      <a:endParaRPr sz="1400" u="none" cap="none" strike="noStrike">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None/>
                      </a:pPr>
                      <a:r>
                        <a:rPr lang="es-MX" sz="1400" u="none" cap="none" strike="noStrike">
                          <a:latin typeface="Helvetica Neue Light"/>
                          <a:ea typeface="Helvetica Neue Light"/>
                          <a:cs typeface="Helvetica Neue Light"/>
                          <a:sym typeface="Helvetica Neue Light"/>
                        </a:rPr>
                        <a:t>Ha tenido razón 60% de las veces.</a:t>
                      </a:r>
                      <a:endParaRPr>
                        <a:latin typeface="Helvetica Neue Light"/>
                        <a:ea typeface="Helvetica Neue Light"/>
                        <a:cs typeface="Helvetica Neue Light"/>
                        <a:sym typeface="Helvetica Neue Light"/>
                      </a:endParaRPr>
                    </a:p>
                  </a:txBody>
                  <a:tcPr marT="45725" marB="45725" marR="91450" marL="91450"/>
                </a:tc>
              </a:tr>
            </a:tbl>
          </a:graphicData>
        </a:graphic>
      </p:graphicFrame>
      <p:sp>
        <p:nvSpPr>
          <p:cNvPr id="326" name="Google Shape;326;p49"/>
          <p:cNvSpPr txBox="1"/>
          <p:nvPr/>
        </p:nvSpPr>
        <p:spPr>
          <a:xfrm>
            <a:off x="494634" y="430060"/>
            <a:ext cx="8337600" cy="545100"/>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i="1" lang="es-MX" sz="3500">
                <a:latin typeface="Anton"/>
                <a:ea typeface="Anton"/>
                <a:cs typeface="Anton"/>
                <a:sym typeface="Anton"/>
              </a:rPr>
              <a:t>Ejemplo de Modelos de Ensamble</a:t>
            </a:r>
            <a:endParaRPr b="0" i="1" sz="3500" u="none" cap="none" strike="noStrike">
              <a:solidFill>
                <a:srgbClr val="000000"/>
              </a:solidFill>
              <a:latin typeface="Anton"/>
              <a:ea typeface="Anton"/>
              <a:cs typeface="Anton"/>
              <a:sym typeface="Anton"/>
            </a:endParaRPr>
          </a:p>
        </p:txBody>
      </p:sp>
      <p:pic>
        <p:nvPicPr>
          <p:cNvPr id="327" name="Google Shape;327;p49"/>
          <p:cNvPicPr preferRelativeResize="0"/>
          <p:nvPr/>
        </p:nvPicPr>
        <p:blipFill>
          <a:blip r:embed="rId3">
            <a:alphaModFix/>
          </a:blip>
          <a:stretch>
            <a:fillRect/>
          </a:stretch>
        </p:blipFill>
        <p:spPr>
          <a:xfrm>
            <a:off x="796025" y="4042463"/>
            <a:ext cx="984375" cy="984375"/>
          </a:xfrm>
          <a:prstGeom prst="rect">
            <a:avLst/>
          </a:prstGeom>
          <a:noFill/>
          <a:ln>
            <a:noFill/>
          </a:ln>
        </p:spPr>
      </p:pic>
      <p:pic>
        <p:nvPicPr>
          <p:cNvPr id="328" name="Google Shape;328;p49"/>
          <p:cNvPicPr preferRelativeResize="0"/>
          <p:nvPr/>
        </p:nvPicPr>
        <p:blipFill>
          <a:blip r:embed="rId4">
            <a:alphaModFix/>
          </a:blip>
          <a:stretch>
            <a:fillRect/>
          </a:stretch>
        </p:blipFill>
        <p:spPr>
          <a:xfrm>
            <a:off x="7207900" y="4042475"/>
            <a:ext cx="984375" cy="984375"/>
          </a:xfrm>
          <a:prstGeom prst="rect">
            <a:avLst/>
          </a:prstGeom>
          <a:noFill/>
          <a:ln>
            <a:noFill/>
          </a:ln>
        </p:spPr>
      </p:pic>
      <p:pic>
        <p:nvPicPr>
          <p:cNvPr id="329" name="Google Shape;329;p49"/>
          <p:cNvPicPr preferRelativeResize="0"/>
          <p:nvPr/>
        </p:nvPicPr>
        <p:blipFill>
          <a:blip r:embed="rId5">
            <a:alphaModFix/>
          </a:blip>
          <a:stretch>
            <a:fillRect/>
          </a:stretch>
        </p:blipFill>
        <p:spPr>
          <a:xfrm>
            <a:off x="2923225" y="4042475"/>
            <a:ext cx="984375" cy="984375"/>
          </a:xfrm>
          <a:prstGeom prst="rect">
            <a:avLst/>
          </a:prstGeom>
          <a:noFill/>
          <a:ln>
            <a:noFill/>
          </a:ln>
        </p:spPr>
      </p:pic>
      <p:pic>
        <p:nvPicPr>
          <p:cNvPr id="330" name="Google Shape;330;p49"/>
          <p:cNvPicPr preferRelativeResize="0"/>
          <p:nvPr/>
        </p:nvPicPr>
        <p:blipFill>
          <a:blip r:embed="rId6">
            <a:alphaModFix/>
          </a:blip>
          <a:stretch>
            <a:fillRect/>
          </a:stretch>
        </p:blipFill>
        <p:spPr>
          <a:xfrm>
            <a:off x="5124025" y="3985875"/>
            <a:ext cx="1040975" cy="104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0"/>
          <p:cNvSpPr txBox="1"/>
          <p:nvPr>
            <p:ph type="title"/>
          </p:nvPr>
        </p:nvSpPr>
        <p:spPr>
          <a:xfrm>
            <a:off x="2660375" y="1723750"/>
            <a:ext cx="5961600" cy="2363100"/>
          </a:xfrm>
          <a:prstGeom prst="rect">
            <a:avLst/>
          </a:prstGeom>
          <a:noFill/>
          <a:ln>
            <a:noFill/>
          </a:ln>
        </p:spPr>
        <p:txBody>
          <a:bodyPr anchorCtr="0" anchor="t" bIns="0" lIns="0" spcFirstLastPara="1" rIns="0" wrap="square" tIns="7925">
            <a:spAutoFit/>
          </a:bodyPr>
          <a:lstStyle/>
          <a:p>
            <a:pPr indent="0" lvl="0" marL="0" rtl="0" algn="l">
              <a:lnSpc>
                <a:spcPct val="150000"/>
              </a:lnSpc>
              <a:spcBef>
                <a:spcPts val="63"/>
              </a:spcBef>
              <a:spcAft>
                <a:spcPts val="0"/>
              </a:spcAft>
              <a:buNone/>
            </a:pPr>
            <a:r>
              <a:rPr b="1" lang="es-MX" sz="1800">
                <a:solidFill>
                  <a:srgbClr val="000000"/>
                </a:solidFill>
                <a:highlight>
                  <a:srgbClr val="3CEFAB"/>
                </a:highlight>
                <a:latin typeface="Helvetica Neue"/>
                <a:ea typeface="Helvetica Neue"/>
                <a:cs typeface="Helvetica Neue"/>
                <a:sym typeface="Helvetica Neue"/>
              </a:rPr>
              <a:t>Empleada de la empresa:</a:t>
            </a:r>
            <a:r>
              <a:rPr b="1" lang="es-MX" sz="1800">
                <a:solidFill>
                  <a:srgbClr val="000000"/>
                </a:solidFill>
                <a:highlight>
                  <a:srgbClr val="FFFFFF"/>
                </a:highlight>
                <a:latin typeface="Helvetica Neue Light"/>
                <a:ea typeface="Helvetica Neue Light"/>
                <a:cs typeface="Helvetica Neue Light"/>
                <a:sym typeface="Helvetica Neue Light"/>
              </a:rPr>
              <a:t> </a:t>
            </a:r>
            <a:r>
              <a:rPr lang="es-MX" sz="1800">
                <a:solidFill>
                  <a:srgbClr val="000000"/>
                </a:solidFill>
                <a:highlight>
                  <a:srgbClr val="FFFFFF"/>
                </a:highlight>
                <a:latin typeface="Helvetica Neue Light"/>
                <a:ea typeface="Helvetica Neue Light"/>
                <a:cs typeface="Helvetica Neue Light"/>
                <a:sym typeface="Helvetica Neue Light"/>
              </a:rPr>
              <a:t>Esta persona </a:t>
            </a:r>
            <a:r>
              <a:rPr b="1" lang="es-MX" sz="1800">
                <a:solidFill>
                  <a:srgbClr val="000000"/>
                </a:solidFill>
                <a:highlight>
                  <a:srgbClr val="FFFFFF"/>
                </a:highlight>
                <a:latin typeface="Helvetica Neue"/>
                <a:ea typeface="Helvetica Neue"/>
                <a:cs typeface="Helvetica Neue"/>
                <a:sym typeface="Helvetica Neue"/>
              </a:rPr>
              <a:t>conoce la funcionalidad interna de la empresa y tiene información sobre la misma</a:t>
            </a:r>
            <a:r>
              <a:rPr lang="es-MX" sz="1800">
                <a:solidFill>
                  <a:srgbClr val="000000"/>
                </a:solidFill>
                <a:highlight>
                  <a:srgbClr val="FFFFFF"/>
                </a:highlight>
                <a:latin typeface="Helvetica Neue Light"/>
                <a:ea typeface="Helvetica Neue Light"/>
                <a:cs typeface="Helvetica Neue Light"/>
                <a:sym typeface="Helvetica Neue Light"/>
              </a:rPr>
              <a:t>, pero </a:t>
            </a:r>
            <a:r>
              <a:rPr b="1" i="1" lang="es-MX" sz="1800">
                <a:solidFill>
                  <a:srgbClr val="000000"/>
                </a:solidFill>
                <a:highlight>
                  <a:srgbClr val="FFFFFF"/>
                </a:highlight>
                <a:latin typeface="Helvetica Neue"/>
                <a:ea typeface="Helvetica Neue"/>
                <a:cs typeface="Helvetica Neue"/>
                <a:sym typeface="Helvetica Neue"/>
              </a:rPr>
              <a:t>carece de una perspectiva más amplia sobre cómo están innovando los competidores y cómo está evolucionando la tecnología</a:t>
            </a:r>
            <a:r>
              <a:rPr lang="es-MX" sz="1800">
                <a:solidFill>
                  <a:srgbClr val="000000"/>
                </a:solidFill>
                <a:highlight>
                  <a:srgbClr val="FFFFFF"/>
                </a:highlight>
                <a:latin typeface="Helvetica Neue Light"/>
                <a:ea typeface="Helvetica Neue Light"/>
                <a:cs typeface="Helvetica Neue Light"/>
                <a:sym typeface="Helvetica Neue Light"/>
              </a:rPr>
              <a:t>. En el pasado, ha tenido razón 70% de veces.</a:t>
            </a:r>
            <a:endParaRPr sz="1800">
              <a:solidFill>
                <a:srgbClr val="000000"/>
              </a:solidFill>
              <a:highlight>
                <a:srgbClr val="FFFFFF"/>
              </a:highlight>
              <a:latin typeface="Helvetica Neue Light"/>
              <a:ea typeface="Helvetica Neue Light"/>
              <a:cs typeface="Helvetica Neue Light"/>
              <a:sym typeface="Helvetica Neue Light"/>
            </a:endParaRPr>
          </a:p>
        </p:txBody>
      </p:sp>
      <p:sp>
        <p:nvSpPr>
          <p:cNvPr id="336" name="Google Shape;336;p50"/>
          <p:cNvSpPr txBox="1"/>
          <p:nvPr/>
        </p:nvSpPr>
        <p:spPr>
          <a:xfrm>
            <a:off x="494634" y="430060"/>
            <a:ext cx="8337600" cy="545100"/>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i="1" lang="es-MX" sz="3500">
                <a:latin typeface="Anton"/>
                <a:ea typeface="Anton"/>
                <a:cs typeface="Anton"/>
                <a:sym typeface="Anton"/>
              </a:rPr>
              <a:t>Ejemplo de Modelos de Ensamble</a:t>
            </a:r>
            <a:endParaRPr b="0" i="1" sz="3500" u="none" cap="none" strike="noStrike">
              <a:solidFill>
                <a:srgbClr val="000000"/>
              </a:solidFill>
              <a:latin typeface="Anton"/>
              <a:ea typeface="Anton"/>
              <a:cs typeface="Anton"/>
              <a:sym typeface="Anton"/>
            </a:endParaRPr>
          </a:p>
        </p:txBody>
      </p:sp>
      <p:pic>
        <p:nvPicPr>
          <p:cNvPr id="337" name="Google Shape;337;p50"/>
          <p:cNvPicPr preferRelativeResize="0"/>
          <p:nvPr/>
        </p:nvPicPr>
        <p:blipFill>
          <a:blip r:embed="rId3">
            <a:alphaModFix/>
          </a:blip>
          <a:stretch>
            <a:fillRect/>
          </a:stretch>
        </p:blipFill>
        <p:spPr>
          <a:xfrm>
            <a:off x="438350" y="2143935"/>
            <a:ext cx="1752150" cy="1752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1"/>
          <p:cNvSpPr txBox="1"/>
          <p:nvPr>
            <p:ph type="title"/>
          </p:nvPr>
        </p:nvSpPr>
        <p:spPr>
          <a:xfrm>
            <a:off x="2743200" y="1647550"/>
            <a:ext cx="5535600" cy="2778600"/>
          </a:xfrm>
          <a:prstGeom prst="rect">
            <a:avLst/>
          </a:prstGeom>
          <a:noFill/>
          <a:ln>
            <a:noFill/>
          </a:ln>
        </p:spPr>
        <p:txBody>
          <a:bodyPr anchorCtr="0" anchor="t" bIns="0" lIns="0" spcFirstLastPara="1" rIns="0" wrap="square" tIns="7925">
            <a:spAutoFit/>
          </a:bodyPr>
          <a:lstStyle/>
          <a:p>
            <a:pPr indent="0" lvl="0" marL="0" rtl="0" algn="just">
              <a:lnSpc>
                <a:spcPct val="150000"/>
              </a:lnSpc>
              <a:spcBef>
                <a:spcPts val="63"/>
              </a:spcBef>
              <a:spcAft>
                <a:spcPts val="0"/>
              </a:spcAft>
              <a:buNone/>
            </a:pPr>
            <a:r>
              <a:rPr b="1" lang="es-MX" sz="1800">
                <a:solidFill>
                  <a:srgbClr val="000000"/>
                </a:solidFill>
                <a:highlight>
                  <a:srgbClr val="E0FF00"/>
                </a:highlight>
                <a:latin typeface="Helvetica Neue"/>
                <a:ea typeface="Helvetica Neue"/>
                <a:cs typeface="Helvetica Neue"/>
                <a:sym typeface="Helvetica Neue"/>
              </a:rPr>
              <a:t>Asesor financiero de la empresa:</a:t>
            </a:r>
            <a:r>
              <a:rPr lang="es-MX" sz="1800">
                <a:solidFill>
                  <a:srgbClr val="000000"/>
                </a:solidFill>
                <a:highlight>
                  <a:srgbClr val="FFFFFF"/>
                </a:highlight>
                <a:latin typeface="Helvetica Neue Light"/>
                <a:ea typeface="Helvetica Neue Light"/>
                <a:cs typeface="Helvetica Neue Light"/>
                <a:sym typeface="Helvetica Neue Light"/>
              </a:rPr>
              <a:t> Esta persona tiene una </a:t>
            </a:r>
            <a:r>
              <a:rPr b="1" lang="es-MX" sz="1800">
                <a:solidFill>
                  <a:srgbClr val="000000"/>
                </a:solidFill>
                <a:highlight>
                  <a:srgbClr val="FFFFFF"/>
                </a:highlight>
                <a:latin typeface="Helvetica Neue"/>
                <a:ea typeface="Helvetica Neue"/>
                <a:cs typeface="Helvetica Neue"/>
                <a:sym typeface="Helvetica Neue"/>
              </a:rPr>
              <a:t>perspectiva más amplia sobre cómo la estrategia de las empresas será ajustada en este entorno competitivo</a:t>
            </a:r>
            <a:r>
              <a:rPr lang="es-MX" sz="1800">
                <a:solidFill>
                  <a:srgbClr val="000000"/>
                </a:solidFill>
                <a:highlight>
                  <a:srgbClr val="FFFFFF"/>
                </a:highlight>
                <a:latin typeface="Helvetica Neue Light"/>
                <a:ea typeface="Helvetica Neue Light"/>
                <a:cs typeface="Helvetica Neue Light"/>
                <a:sym typeface="Helvetica Neue Light"/>
              </a:rPr>
              <a:t>, sin embargo, </a:t>
            </a:r>
            <a:r>
              <a:rPr b="1" i="1" lang="es-MX" sz="1800">
                <a:solidFill>
                  <a:srgbClr val="000000"/>
                </a:solidFill>
                <a:highlight>
                  <a:srgbClr val="FFFFFF"/>
                </a:highlight>
                <a:latin typeface="Helvetica Neue"/>
                <a:ea typeface="Helvetica Neue"/>
                <a:cs typeface="Helvetica Neue"/>
                <a:sym typeface="Helvetica Neue"/>
              </a:rPr>
              <a:t>carece de una visión sobre cómo las políticas internas de la empresa impactan en su funcionalidad</a:t>
            </a:r>
            <a:r>
              <a:rPr i="1" lang="es-MX" sz="1800">
                <a:solidFill>
                  <a:srgbClr val="000000"/>
                </a:solidFill>
                <a:highlight>
                  <a:srgbClr val="FFFFFF"/>
                </a:highlight>
                <a:latin typeface="Helvetica Neue Light"/>
                <a:ea typeface="Helvetica Neue Light"/>
                <a:cs typeface="Helvetica Neue Light"/>
                <a:sym typeface="Helvetica Neue Light"/>
              </a:rPr>
              <a:t>.</a:t>
            </a:r>
            <a:r>
              <a:rPr lang="es-MX" sz="1800">
                <a:solidFill>
                  <a:srgbClr val="000000"/>
                </a:solidFill>
                <a:highlight>
                  <a:srgbClr val="FFFFFF"/>
                </a:highlight>
                <a:latin typeface="Helvetica Neue Light"/>
                <a:ea typeface="Helvetica Neue Light"/>
                <a:cs typeface="Helvetica Neue Light"/>
                <a:sym typeface="Helvetica Neue Light"/>
              </a:rPr>
              <a:t> En el paso ha tenido razón un 75% de las veces.</a:t>
            </a:r>
            <a:endParaRPr sz="1800">
              <a:latin typeface="Helvetica Neue Light"/>
              <a:ea typeface="Helvetica Neue Light"/>
              <a:cs typeface="Helvetica Neue Light"/>
              <a:sym typeface="Helvetica Neue Light"/>
            </a:endParaRPr>
          </a:p>
        </p:txBody>
      </p:sp>
      <p:pic>
        <p:nvPicPr>
          <p:cNvPr id="343" name="Google Shape;343;p51"/>
          <p:cNvPicPr preferRelativeResize="0"/>
          <p:nvPr/>
        </p:nvPicPr>
        <p:blipFill>
          <a:blip r:embed="rId3">
            <a:alphaModFix/>
          </a:blip>
          <a:stretch>
            <a:fillRect/>
          </a:stretch>
        </p:blipFill>
        <p:spPr>
          <a:xfrm>
            <a:off x="434075" y="1910375"/>
            <a:ext cx="2088325" cy="2088325"/>
          </a:xfrm>
          <a:prstGeom prst="rect">
            <a:avLst/>
          </a:prstGeom>
          <a:noFill/>
          <a:ln>
            <a:noFill/>
          </a:ln>
        </p:spPr>
      </p:pic>
      <p:sp>
        <p:nvSpPr>
          <p:cNvPr id="344" name="Google Shape;344;p51"/>
          <p:cNvSpPr txBox="1"/>
          <p:nvPr/>
        </p:nvSpPr>
        <p:spPr>
          <a:xfrm>
            <a:off x="494634" y="430060"/>
            <a:ext cx="8337600" cy="545100"/>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i="1" lang="es-MX" sz="3500">
                <a:latin typeface="Anton"/>
                <a:ea typeface="Anton"/>
                <a:cs typeface="Anton"/>
                <a:sym typeface="Anton"/>
              </a:rPr>
              <a:t>Ejemplo de Modelos de Ensamble</a:t>
            </a:r>
            <a:endParaRPr b="0" i="1" sz="3500" u="none" cap="none" strike="noStrike">
              <a:solidFill>
                <a:srgbClr val="000000"/>
              </a:solidFill>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2"/>
          <p:cNvSpPr txBox="1"/>
          <p:nvPr>
            <p:ph type="title"/>
          </p:nvPr>
        </p:nvSpPr>
        <p:spPr>
          <a:xfrm>
            <a:off x="2753925" y="1647550"/>
            <a:ext cx="5601300" cy="2778600"/>
          </a:xfrm>
          <a:prstGeom prst="rect">
            <a:avLst/>
          </a:prstGeom>
          <a:noFill/>
          <a:ln>
            <a:noFill/>
          </a:ln>
        </p:spPr>
        <p:txBody>
          <a:bodyPr anchorCtr="0" anchor="t" bIns="0" lIns="0" spcFirstLastPara="1" rIns="0" wrap="square" tIns="7925">
            <a:spAutoFit/>
          </a:bodyPr>
          <a:lstStyle/>
          <a:p>
            <a:pPr indent="0" lvl="0" marL="0" rtl="0" algn="just">
              <a:lnSpc>
                <a:spcPct val="150000"/>
              </a:lnSpc>
              <a:spcBef>
                <a:spcPts val="63"/>
              </a:spcBef>
              <a:spcAft>
                <a:spcPts val="0"/>
              </a:spcAft>
              <a:buNone/>
            </a:pPr>
            <a:r>
              <a:rPr b="1" lang="es-MX" sz="1800">
                <a:solidFill>
                  <a:schemeClr val="lt1"/>
                </a:solidFill>
                <a:highlight>
                  <a:schemeClr val="dk1"/>
                </a:highlight>
                <a:latin typeface="Helvetica Neue"/>
                <a:ea typeface="Helvetica Neue"/>
                <a:cs typeface="Helvetica Neue"/>
                <a:sym typeface="Helvetica Neue"/>
              </a:rPr>
              <a:t>Operadora del mercado de valores:</a:t>
            </a:r>
            <a:r>
              <a:rPr b="1" lang="es-MX" sz="1800">
                <a:solidFill>
                  <a:srgbClr val="000000"/>
                </a:solidFill>
                <a:highlight>
                  <a:srgbClr val="FFFFFF"/>
                </a:highlight>
                <a:latin typeface="Helvetica Neue Light"/>
                <a:ea typeface="Helvetica Neue Light"/>
                <a:cs typeface="Helvetica Neue Light"/>
                <a:sym typeface="Helvetica Neue Light"/>
              </a:rPr>
              <a:t> </a:t>
            </a:r>
            <a:r>
              <a:rPr lang="es-MX" sz="1800">
                <a:solidFill>
                  <a:srgbClr val="000000"/>
                </a:solidFill>
                <a:highlight>
                  <a:srgbClr val="FFFFFF"/>
                </a:highlight>
                <a:latin typeface="Helvetica Neue Light"/>
                <a:ea typeface="Helvetica Neue Light"/>
                <a:cs typeface="Helvetica Neue Light"/>
                <a:sym typeface="Helvetica Neue Light"/>
              </a:rPr>
              <a:t>Esta persona ha observado el precio de las acciones de la empresa en los últimos años y </a:t>
            </a:r>
            <a:r>
              <a:rPr b="1" lang="es-MX" sz="1800">
                <a:solidFill>
                  <a:srgbClr val="000000"/>
                </a:solidFill>
                <a:highlight>
                  <a:srgbClr val="FFFFFF"/>
                </a:highlight>
                <a:latin typeface="Helvetica Neue"/>
                <a:ea typeface="Helvetica Neue"/>
                <a:cs typeface="Helvetica Neue"/>
                <a:sym typeface="Helvetica Neue"/>
              </a:rPr>
              <a:t>conoce las tendencias de estacionalidad y el rendimiento del mercado en general, pero también conoce que las acciones pueden variar con el tiempo</a:t>
            </a:r>
            <a:r>
              <a:rPr lang="es-MX" sz="1800">
                <a:solidFill>
                  <a:srgbClr val="000000"/>
                </a:solidFill>
                <a:highlight>
                  <a:srgbClr val="FFFFFF"/>
                </a:highlight>
                <a:latin typeface="Helvetica Neue Light"/>
                <a:ea typeface="Helvetica Neue Light"/>
                <a:cs typeface="Helvetica Neue Light"/>
                <a:sym typeface="Helvetica Neue Light"/>
              </a:rPr>
              <a:t>. En el pasado ha tenido razón 65% de veces.</a:t>
            </a:r>
            <a:endParaRPr/>
          </a:p>
        </p:txBody>
      </p:sp>
      <p:sp>
        <p:nvSpPr>
          <p:cNvPr id="350" name="Google Shape;350;p52"/>
          <p:cNvSpPr txBox="1"/>
          <p:nvPr/>
        </p:nvSpPr>
        <p:spPr>
          <a:xfrm>
            <a:off x="494634" y="430060"/>
            <a:ext cx="8337600" cy="545100"/>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i="1" lang="es-MX" sz="3500">
                <a:latin typeface="Anton"/>
                <a:ea typeface="Anton"/>
                <a:cs typeface="Anton"/>
                <a:sym typeface="Anton"/>
              </a:rPr>
              <a:t>Ejemplo de Modelos de Ensamble</a:t>
            </a:r>
            <a:endParaRPr b="0" i="1" sz="3500" u="none" cap="none" strike="noStrike">
              <a:solidFill>
                <a:srgbClr val="000000"/>
              </a:solidFill>
              <a:latin typeface="Anton"/>
              <a:ea typeface="Anton"/>
              <a:cs typeface="Anton"/>
              <a:sym typeface="Anton"/>
            </a:endParaRPr>
          </a:p>
        </p:txBody>
      </p:sp>
      <p:pic>
        <p:nvPicPr>
          <p:cNvPr id="351" name="Google Shape;351;p52"/>
          <p:cNvPicPr preferRelativeResize="0"/>
          <p:nvPr/>
        </p:nvPicPr>
        <p:blipFill>
          <a:blip r:embed="rId3">
            <a:alphaModFix/>
          </a:blip>
          <a:stretch>
            <a:fillRect/>
          </a:stretch>
        </p:blipFill>
        <p:spPr>
          <a:xfrm>
            <a:off x="493425" y="1952350"/>
            <a:ext cx="2036325" cy="2036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3"/>
          <p:cNvSpPr txBox="1"/>
          <p:nvPr>
            <p:ph type="title"/>
          </p:nvPr>
        </p:nvSpPr>
        <p:spPr>
          <a:xfrm>
            <a:off x="2786075" y="1495150"/>
            <a:ext cx="5869500" cy="3194100"/>
          </a:xfrm>
          <a:prstGeom prst="rect">
            <a:avLst/>
          </a:prstGeom>
          <a:noFill/>
          <a:ln>
            <a:noFill/>
          </a:ln>
        </p:spPr>
        <p:txBody>
          <a:bodyPr anchorCtr="0" anchor="t" bIns="0" lIns="0" spcFirstLastPara="1" rIns="0" wrap="square" tIns="7925">
            <a:spAutoFit/>
          </a:bodyPr>
          <a:lstStyle/>
          <a:p>
            <a:pPr indent="0" lvl="0" marL="0" rtl="0" algn="l">
              <a:lnSpc>
                <a:spcPct val="150000"/>
              </a:lnSpc>
              <a:spcBef>
                <a:spcPts val="63"/>
              </a:spcBef>
              <a:spcAft>
                <a:spcPts val="0"/>
              </a:spcAft>
              <a:buNone/>
            </a:pPr>
            <a:r>
              <a:rPr b="1" lang="es-MX" sz="1800">
                <a:solidFill>
                  <a:srgbClr val="000000"/>
                </a:solidFill>
                <a:highlight>
                  <a:srgbClr val="EF89D2"/>
                </a:highlight>
                <a:latin typeface="Helvetica Neue"/>
                <a:ea typeface="Helvetica Neue"/>
                <a:cs typeface="Helvetica Neue"/>
                <a:sym typeface="Helvetica Neue"/>
              </a:rPr>
              <a:t>Empleado de un competidor:</a:t>
            </a:r>
            <a:r>
              <a:rPr b="1" lang="es-MX" sz="1800">
                <a:solidFill>
                  <a:srgbClr val="000000"/>
                </a:solidFill>
                <a:highlight>
                  <a:srgbClr val="FFFFFF"/>
                </a:highlight>
                <a:latin typeface="Helvetica Neue Light"/>
                <a:ea typeface="Helvetica Neue Light"/>
                <a:cs typeface="Helvetica Neue Light"/>
                <a:sym typeface="Helvetica Neue Light"/>
              </a:rPr>
              <a:t> </a:t>
            </a:r>
            <a:r>
              <a:rPr lang="es-MX" sz="1800">
                <a:solidFill>
                  <a:srgbClr val="000000"/>
                </a:solidFill>
                <a:highlight>
                  <a:srgbClr val="FFFFFF"/>
                </a:highlight>
                <a:latin typeface="Helvetica Neue Light"/>
                <a:ea typeface="Helvetica Neue Light"/>
                <a:cs typeface="Helvetica Neue Light"/>
                <a:sym typeface="Helvetica Neue Light"/>
              </a:rPr>
              <a:t>Esta persona </a:t>
            </a:r>
            <a:r>
              <a:rPr b="1" lang="es-MX" sz="1800">
                <a:solidFill>
                  <a:srgbClr val="000000"/>
                </a:solidFill>
                <a:highlight>
                  <a:srgbClr val="FFFFFF"/>
                </a:highlight>
                <a:latin typeface="Helvetica Neue"/>
                <a:ea typeface="Helvetica Neue"/>
                <a:cs typeface="Helvetica Neue"/>
                <a:sym typeface="Helvetica Neue"/>
              </a:rPr>
              <a:t>conoce la funcionalidad interna de las firmas competidoras y está consciente de ciertos cambios que aún no se han implementado</a:t>
            </a:r>
            <a:r>
              <a:rPr lang="es-MX" sz="1800">
                <a:solidFill>
                  <a:srgbClr val="000000"/>
                </a:solidFill>
                <a:highlight>
                  <a:srgbClr val="FFFFFF"/>
                </a:highlight>
                <a:latin typeface="Helvetica Neue Light"/>
                <a:ea typeface="Helvetica Neue Light"/>
                <a:cs typeface="Helvetica Neue Light"/>
                <a:sym typeface="Helvetica Neue Light"/>
              </a:rPr>
              <a:t>, pero por otra parte </a:t>
            </a:r>
            <a:r>
              <a:rPr b="1" i="1" lang="es-MX" sz="1800">
                <a:solidFill>
                  <a:srgbClr val="000000"/>
                </a:solidFill>
                <a:highlight>
                  <a:srgbClr val="FFFFFF"/>
                </a:highlight>
                <a:latin typeface="Helvetica Neue"/>
                <a:ea typeface="Helvetica Neue"/>
                <a:cs typeface="Helvetica Neue"/>
                <a:sym typeface="Helvetica Neue"/>
              </a:rPr>
              <a:t>carece de conocimiento sobre la empresa enfocada y de los factores externos que pueden relacionar el crecimiento del competidor.</a:t>
            </a:r>
            <a:r>
              <a:rPr lang="es-MX" sz="1800">
                <a:solidFill>
                  <a:srgbClr val="000000"/>
                </a:solidFill>
                <a:highlight>
                  <a:srgbClr val="FFFFFF"/>
                </a:highlight>
                <a:latin typeface="Helvetica Neue Light"/>
                <a:ea typeface="Helvetica Neue Light"/>
                <a:cs typeface="Helvetica Neue Light"/>
                <a:sym typeface="Helvetica Neue Light"/>
              </a:rPr>
              <a:t> En el pasado, ha tenido razón el 60% de las veces.</a:t>
            </a:r>
            <a:endParaRPr/>
          </a:p>
        </p:txBody>
      </p:sp>
      <p:sp>
        <p:nvSpPr>
          <p:cNvPr id="357" name="Google Shape;357;p53"/>
          <p:cNvSpPr txBox="1"/>
          <p:nvPr/>
        </p:nvSpPr>
        <p:spPr>
          <a:xfrm>
            <a:off x="494634" y="430060"/>
            <a:ext cx="8337600" cy="545100"/>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i="1" lang="es-MX" sz="3500">
                <a:latin typeface="Anton"/>
                <a:ea typeface="Anton"/>
                <a:cs typeface="Anton"/>
                <a:sym typeface="Anton"/>
              </a:rPr>
              <a:t>Ejemplo de Modelos de Ensamble</a:t>
            </a:r>
            <a:endParaRPr b="0" i="1" sz="3500" u="none" cap="none" strike="noStrike">
              <a:solidFill>
                <a:srgbClr val="000000"/>
              </a:solidFill>
              <a:latin typeface="Anton"/>
              <a:ea typeface="Anton"/>
              <a:cs typeface="Anton"/>
              <a:sym typeface="Anton"/>
            </a:endParaRPr>
          </a:p>
        </p:txBody>
      </p:sp>
      <p:pic>
        <p:nvPicPr>
          <p:cNvPr id="358" name="Google Shape;358;p53"/>
          <p:cNvPicPr preferRelativeResize="0"/>
          <p:nvPr/>
        </p:nvPicPr>
        <p:blipFill>
          <a:blip r:embed="rId3">
            <a:alphaModFix/>
          </a:blip>
          <a:stretch>
            <a:fillRect/>
          </a:stretch>
        </p:blipFill>
        <p:spPr>
          <a:xfrm>
            <a:off x="511975" y="1971875"/>
            <a:ext cx="2005676" cy="20056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4"/>
          <p:cNvSpPr txBox="1"/>
          <p:nvPr/>
        </p:nvSpPr>
        <p:spPr>
          <a:xfrm>
            <a:off x="310325" y="2742050"/>
            <a:ext cx="8521800" cy="2031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Como podemos observar del ejemplo anterior, cada experto tiene su propia opinión respecto del tema y nos ofrece una respuesta a la pregunta solicitada. La idea justamente es encontrar la decisión más adecuada en base a las diversas miradas de los expertos. </a:t>
            </a:r>
            <a:endParaRPr sz="1800"/>
          </a:p>
          <a:p>
            <a:pPr indent="0" lvl="0" marL="0" marR="0" rtl="0" algn="ctr">
              <a:lnSpc>
                <a:spcPct val="150000"/>
              </a:lnSpc>
              <a:spcBef>
                <a:spcPts val="0"/>
              </a:spcBef>
              <a:spcAft>
                <a:spcPts val="0"/>
              </a:spcAft>
              <a:buNone/>
            </a:pPr>
            <a:r>
              <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364" name="Google Shape;364;p54"/>
          <p:cNvSpPr txBox="1"/>
          <p:nvPr/>
        </p:nvSpPr>
        <p:spPr>
          <a:xfrm>
            <a:off x="494634" y="430060"/>
            <a:ext cx="8337600" cy="545100"/>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i="1" lang="es-MX" sz="3500">
                <a:latin typeface="Anton"/>
                <a:ea typeface="Anton"/>
                <a:cs typeface="Anton"/>
                <a:sym typeface="Anton"/>
              </a:rPr>
              <a:t>Ejemplo de Modelos de Ensamble</a:t>
            </a:r>
            <a:endParaRPr b="0" i="1" sz="3500" u="none" cap="none" strike="noStrike">
              <a:solidFill>
                <a:srgbClr val="000000"/>
              </a:solidFill>
              <a:latin typeface="Anton"/>
              <a:ea typeface="Anton"/>
              <a:cs typeface="Anton"/>
              <a:sym typeface="Anton"/>
            </a:endParaRPr>
          </a:p>
        </p:txBody>
      </p:sp>
      <p:pic>
        <p:nvPicPr>
          <p:cNvPr id="365" name="Google Shape;365;p54"/>
          <p:cNvPicPr preferRelativeResize="0"/>
          <p:nvPr/>
        </p:nvPicPr>
        <p:blipFill>
          <a:blip r:embed="rId3">
            <a:alphaModFix/>
          </a:blip>
          <a:stretch>
            <a:fillRect/>
          </a:stretch>
        </p:blipFill>
        <p:spPr>
          <a:xfrm>
            <a:off x="872225" y="1527863"/>
            <a:ext cx="984375" cy="984375"/>
          </a:xfrm>
          <a:prstGeom prst="rect">
            <a:avLst/>
          </a:prstGeom>
          <a:noFill/>
          <a:ln>
            <a:noFill/>
          </a:ln>
        </p:spPr>
      </p:pic>
      <p:pic>
        <p:nvPicPr>
          <p:cNvPr id="366" name="Google Shape;366;p54"/>
          <p:cNvPicPr preferRelativeResize="0"/>
          <p:nvPr/>
        </p:nvPicPr>
        <p:blipFill>
          <a:blip r:embed="rId4">
            <a:alphaModFix/>
          </a:blip>
          <a:stretch>
            <a:fillRect/>
          </a:stretch>
        </p:blipFill>
        <p:spPr>
          <a:xfrm>
            <a:off x="7284100" y="1527875"/>
            <a:ext cx="984375" cy="984375"/>
          </a:xfrm>
          <a:prstGeom prst="rect">
            <a:avLst/>
          </a:prstGeom>
          <a:noFill/>
          <a:ln>
            <a:noFill/>
          </a:ln>
        </p:spPr>
      </p:pic>
      <p:pic>
        <p:nvPicPr>
          <p:cNvPr id="367" name="Google Shape;367;p54"/>
          <p:cNvPicPr preferRelativeResize="0"/>
          <p:nvPr/>
        </p:nvPicPr>
        <p:blipFill>
          <a:blip r:embed="rId5">
            <a:alphaModFix/>
          </a:blip>
          <a:stretch>
            <a:fillRect/>
          </a:stretch>
        </p:blipFill>
        <p:spPr>
          <a:xfrm>
            <a:off x="2999425" y="1527875"/>
            <a:ext cx="984375" cy="984375"/>
          </a:xfrm>
          <a:prstGeom prst="rect">
            <a:avLst/>
          </a:prstGeom>
          <a:noFill/>
          <a:ln>
            <a:noFill/>
          </a:ln>
        </p:spPr>
      </p:pic>
      <p:pic>
        <p:nvPicPr>
          <p:cNvPr id="368" name="Google Shape;368;p54"/>
          <p:cNvPicPr preferRelativeResize="0"/>
          <p:nvPr/>
        </p:nvPicPr>
        <p:blipFill>
          <a:blip r:embed="rId6">
            <a:alphaModFix/>
          </a:blip>
          <a:stretch>
            <a:fillRect/>
          </a:stretch>
        </p:blipFill>
        <p:spPr>
          <a:xfrm>
            <a:off x="5200225" y="1471275"/>
            <a:ext cx="1040975" cy="104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2" name="Shape 372"/>
        <p:cNvGrpSpPr/>
        <p:nvPr/>
      </p:nvGrpSpPr>
      <p:grpSpPr>
        <a:xfrm>
          <a:off x="0" y="0"/>
          <a:ext cx="0" cy="0"/>
          <a:chOff x="0" y="0"/>
          <a:chExt cx="0" cy="0"/>
        </a:xfrm>
      </p:grpSpPr>
      <p:sp>
        <p:nvSpPr>
          <p:cNvPr id="373" name="Google Shape;373;p55"/>
          <p:cNvSpPr txBox="1"/>
          <p:nvPr/>
        </p:nvSpPr>
        <p:spPr>
          <a:xfrm>
            <a:off x="852188" y="794400"/>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E8E7E3"/>
              </a:solidFill>
            </a:endParaRPr>
          </a:p>
          <a:p>
            <a:pPr indent="0" lvl="0" marL="0" rtl="0" algn="ctr">
              <a:spcBef>
                <a:spcPts val="0"/>
              </a:spcBef>
              <a:spcAft>
                <a:spcPts val="0"/>
              </a:spcAft>
              <a:buNone/>
            </a:pPr>
            <a:r>
              <a:rPr i="1" lang="es-MX" sz="3000">
                <a:solidFill>
                  <a:srgbClr val="EEFF41"/>
                </a:solidFill>
                <a:latin typeface="Anton"/>
                <a:ea typeface="Anton"/>
                <a:cs typeface="Anton"/>
                <a:sym typeface="Anton"/>
              </a:rPr>
              <a:t>¡PARA PENSAR!</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i="1" lang="es-MX" sz="1900">
                <a:solidFill>
                  <a:schemeClr val="lt1"/>
                </a:solidFill>
                <a:highlight>
                  <a:schemeClr val="dk1"/>
                </a:highlight>
                <a:latin typeface="Helvetica Neue Light"/>
                <a:ea typeface="Helvetica Neue Light"/>
                <a:cs typeface="Helvetica Neue Light"/>
                <a:sym typeface="Helvetica Neue Light"/>
              </a:rPr>
              <a:t>Ahora bien, ¿Cuál es la relación entre el ejemplo propuesto y los modelos de ensamble?</a:t>
            </a:r>
            <a:r>
              <a:rPr i="1" lang="es-MX" sz="2000">
                <a:solidFill>
                  <a:schemeClr val="lt1"/>
                </a:solidFill>
                <a:latin typeface="Helvetica Neue Light"/>
                <a:ea typeface="Helvetica Neue Light"/>
                <a:cs typeface="Helvetica Neue Light"/>
                <a:sym typeface="Helvetica Neue Light"/>
              </a:rPr>
              <a:t> </a:t>
            </a:r>
            <a:endParaRPr sz="2000">
              <a:solidFill>
                <a:srgbClr val="E8E7E3"/>
              </a:solidFill>
              <a:latin typeface="Helvetica Neue Light"/>
              <a:ea typeface="Helvetica Neue Light"/>
              <a:cs typeface="Helvetica Neue Light"/>
              <a:sym typeface="Helvetica Neue Light"/>
            </a:endParaRPr>
          </a:p>
        </p:txBody>
      </p:sp>
      <p:pic>
        <p:nvPicPr>
          <p:cNvPr id="374" name="Google Shape;374;p55"/>
          <p:cNvPicPr preferRelativeResize="0"/>
          <p:nvPr/>
        </p:nvPicPr>
        <p:blipFill rotWithShape="1">
          <a:blip r:embed="rId4">
            <a:alphaModFix/>
          </a:blip>
          <a:srcRect b="0" l="0" r="0" t="0"/>
          <a:stretch/>
        </p:blipFill>
        <p:spPr>
          <a:xfrm>
            <a:off x="3831925" y="433075"/>
            <a:ext cx="1186525" cy="1186525"/>
          </a:xfrm>
          <a:prstGeom prst="rect">
            <a:avLst/>
          </a:prstGeom>
          <a:noFill/>
          <a:ln>
            <a:noFill/>
          </a:ln>
        </p:spPr>
      </p:pic>
      <p:sp>
        <p:nvSpPr>
          <p:cNvPr id="375" name="Google Shape;375;p55"/>
          <p:cNvSpPr txBox="1"/>
          <p:nvPr/>
        </p:nvSpPr>
        <p:spPr>
          <a:xfrm>
            <a:off x="2131800" y="3913075"/>
            <a:ext cx="4377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MX" sz="1600">
                <a:solidFill>
                  <a:schemeClr val="lt1"/>
                </a:solidFill>
                <a:latin typeface="Helvetica Neue Light"/>
                <a:ea typeface="Helvetica Neue Light"/>
                <a:cs typeface="Helvetica Neue Light"/>
                <a:sym typeface="Helvetica Neue Light"/>
              </a:rPr>
              <a:t>💬 </a:t>
            </a:r>
            <a:r>
              <a:rPr lang="es-MX" sz="1600" u="sng">
                <a:solidFill>
                  <a:schemeClr val="lt1"/>
                </a:solidFill>
                <a:latin typeface="Helvetica Neue Light"/>
                <a:ea typeface="Helvetica Neue Light"/>
                <a:cs typeface="Helvetica Neue Light"/>
                <a:sym typeface="Helvetica Neue Light"/>
              </a:rPr>
              <a:t>CONTESTA EN EL CHAT DE ZOOM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79" name="Shape 379"/>
        <p:cNvGrpSpPr/>
        <p:nvPr/>
      </p:nvGrpSpPr>
      <p:grpSpPr>
        <a:xfrm>
          <a:off x="0" y="0"/>
          <a:ext cx="0" cy="0"/>
          <a:chOff x="0" y="0"/>
          <a:chExt cx="0" cy="0"/>
        </a:xfrm>
      </p:grpSpPr>
      <p:sp>
        <p:nvSpPr>
          <p:cNvPr id="380" name="Google Shape;380;p56"/>
          <p:cNvSpPr txBox="1"/>
          <p:nvPr/>
        </p:nvSpPr>
        <p:spPr>
          <a:xfrm>
            <a:off x="691324" y="2208650"/>
            <a:ext cx="7932600" cy="1616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s-MX" sz="1800" u="none" cap="none" strike="noStrike">
                <a:solidFill>
                  <a:srgbClr val="000000"/>
                </a:solidFill>
                <a:highlight>
                  <a:srgbClr val="3CEFAB"/>
                </a:highlight>
                <a:latin typeface="Helvetica Neue Light"/>
                <a:ea typeface="Helvetica Neue Light"/>
                <a:cs typeface="Helvetica Neue Light"/>
                <a:sym typeface="Helvetica Neue Light"/>
              </a:rPr>
              <a:t>El ensamblado es el arte de combinar un conjunto de diversos de modelos para improvisar sobre la estabilidad y el poder predictivo del modelo es decir, las “diferentes opiniones” de los expertos en nuestro ejemplo.</a:t>
            </a:r>
            <a:endParaRPr sz="1800">
              <a:highlight>
                <a:srgbClr val="3CEFAB"/>
              </a:highlight>
            </a:endParaRPr>
          </a:p>
          <a:p>
            <a:pPr indent="0" lvl="0" marL="0" marR="0" rtl="0" algn="ctr">
              <a:lnSpc>
                <a:spcPct val="150000"/>
              </a:lnSpc>
              <a:spcBef>
                <a:spcPts val="0"/>
              </a:spcBef>
              <a:spcAft>
                <a:spcPts val="0"/>
              </a:spcAft>
              <a:buNone/>
            </a:pPr>
            <a:r>
              <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381" name="Google Shape;381;p56"/>
          <p:cNvPicPr preferRelativeResize="0"/>
          <p:nvPr/>
        </p:nvPicPr>
        <p:blipFill rotWithShape="1">
          <a:blip r:embed="rId3">
            <a:alphaModFix/>
          </a:blip>
          <a:srcRect b="0" l="0" r="0" t="0"/>
          <a:stretch/>
        </p:blipFill>
        <p:spPr>
          <a:xfrm>
            <a:off x="4064363" y="821575"/>
            <a:ext cx="1186525" cy="1186525"/>
          </a:xfrm>
          <a:prstGeom prst="rect">
            <a:avLst/>
          </a:prstGeom>
          <a:noFill/>
          <a:ln>
            <a:noFill/>
          </a:ln>
        </p:spPr>
      </p:pic>
      <p:sp>
        <p:nvSpPr>
          <p:cNvPr id="382" name="Google Shape;382;p56"/>
          <p:cNvSpPr txBox="1"/>
          <p:nvPr/>
        </p:nvSpPr>
        <p:spPr>
          <a:xfrm>
            <a:off x="4277425" y="3479600"/>
            <a:ext cx="9156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900"/>
              <a:t>🤯</a:t>
            </a:r>
            <a:endParaRPr sz="2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86" name="Shape 386"/>
        <p:cNvGrpSpPr/>
        <p:nvPr/>
      </p:nvGrpSpPr>
      <p:grpSpPr>
        <a:xfrm>
          <a:off x="0" y="0"/>
          <a:ext cx="0" cy="0"/>
          <a:chOff x="0" y="0"/>
          <a:chExt cx="0" cy="0"/>
        </a:xfrm>
      </p:grpSpPr>
      <p:sp>
        <p:nvSpPr>
          <p:cNvPr id="387" name="Google Shape;387;p5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MX" sz="3600">
                <a:solidFill>
                  <a:srgbClr val="121212"/>
                </a:solidFill>
                <a:latin typeface="Anton"/>
                <a:ea typeface="Anton"/>
                <a:cs typeface="Anton"/>
                <a:sym typeface="Anton"/>
              </a:rPr>
              <a:t>CARACTERÍSTICAS DE LOS ALGORITMOS ENSAMBLADOS</a:t>
            </a:r>
            <a:endParaRPr b="0" i="1" sz="3600" u="none" cap="none" strike="noStrike">
              <a:solidFill>
                <a:srgbClr val="121212"/>
              </a:solidFill>
              <a:latin typeface="Anton"/>
              <a:ea typeface="Anton"/>
              <a:cs typeface="Anton"/>
              <a:sym typeface="Anton"/>
            </a:endParaRPr>
          </a:p>
        </p:txBody>
      </p:sp>
      <p:pic>
        <p:nvPicPr>
          <p:cNvPr id="388" name="Google Shape;388;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8"/>
          <p:cNvSpPr txBox="1"/>
          <p:nvPr/>
        </p:nvSpPr>
        <p:spPr>
          <a:xfrm>
            <a:off x="494634" y="430060"/>
            <a:ext cx="8337666" cy="545021"/>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i="1" lang="es-MX" sz="3500">
                <a:latin typeface="Anton"/>
                <a:ea typeface="Anton"/>
                <a:cs typeface="Anton"/>
                <a:sym typeface="Anton"/>
              </a:rPr>
              <a:t>¿Son todos iguales?</a:t>
            </a:r>
            <a:endParaRPr b="0" i="1" sz="3500" u="none" cap="none" strike="noStrike">
              <a:solidFill>
                <a:srgbClr val="000000"/>
              </a:solidFill>
              <a:latin typeface="Anton"/>
              <a:ea typeface="Anton"/>
              <a:cs typeface="Anton"/>
              <a:sym typeface="Anton"/>
            </a:endParaRPr>
          </a:p>
        </p:txBody>
      </p:sp>
      <p:sp>
        <p:nvSpPr>
          <p:cNvPr id="394" name="Google Shape;394;p58"/>
          <p:cNvSpPr txBox="1"/>
          <p:nvPr/>
        </p:nvSpPr>
        <p:spPr>
          <a:xfrm>
            <a:off x="538924" y="1294250"/>
            <a:ext cx="8175900" cy="369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MX" sz="1800">
                <a:highlight>
                  <a:srgbClr val="FFFFFF"/>
                </a:highlight>
                <a:latin typeface="Helvetica Neue Light"/>
                <a:ea typeface="Helvetica Neue Light"/>
                <a:cs typeface="Helvetica Neue Light"/>
                <a:sym typeface="Helvetica Neue Light"/>
              </a:rPr>
              <a:t>E</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stos modelos, pueden ser diferentes entre sí por una variedad de razones:</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395" name="Google Shape;395;p58"/>
          <p:cNvSpPr txBox="1"/>
          <p:nvPr/>
        </p:nvSpPr>
        <p:spPr>
          <a:xfrm>
            <a:off x="494625" y="3878850"/>
            <a:ext cx="6122100" cy="877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s-MX" sz="1800">
                <a:solidFill>
                  <a:schemeClr val="dk1"/>
                </a:solidFill>
                <a:highlight>
                  <a:schemeClr val="lt1"/>
                </a:highlight>
                <a:latin typeface="Helvetica Neue Light"/>
                <a:ea typeface="Helvetica Neue Light"/>
                <a:cs typeface="Helvetica Neue Light"/>
                <a:sym typeface="Helvetica Neue Light"/>
              </a:rPr>
              <a:t>Volviendo al ejemplo anterior, </a:t>
            </a:r>
            <a:r>
              <a:rPr b="1" i="1" lang="es-MX" sz="1800">
                <a:solidFill>
                  <a:schemeClr val="dk1"/>
                </a:solidFill>
                <a:highlight>
                  <a:schemeClr val="lt1"/>
                </a:highlight>
                <a:latin typeface="Helvetica Neue"/>
                <a:ea typeface="Helvetica Neue"/>
                <a:cs typeface="Helvetica Neue"/>
                <a:sym typeface="Helvetica Neue"/>
              </a:rPr>
              <a:t>serían las diferentes opiniones de nuestros expertos financieros</a:t>
            </a:r>
            <a:r>
              <a:rPr i="1" lang="es-MX" sz="1800">
                <a:solidFill>
                  <a:schemeClr val="dk1"/>
                </a:solidFill>
                <a:highlight>
                  <a:schemeClr val="lt1"/>
                </a:highlight>
                <a:latin typeface="Helvetica Neue Light"/>
                <a:ea typeface="Helvetica Neue Light"/>
                <a:cs typeface="Helvetica Neue Light"/>
                <a:sym typeface="Helvetica Neue Light"/>
              </a:rPr>
              <a:t>.</a:t>
            </a:r>
            <a:endParaRPr i="1"/>
          </a:p>
        </p:txBody>
      </p:sp>
      <p:sp>
        <p:nvSpPr>
          <p:cNvPr id="396" name="Google Shape;396;p58"/>
          <p:cNvSpPr txBox="1"/>
          <p:nvPr/>
        </p:nvSpPr>
        <p:spPr>
          <a:xfrm>
            <a:off x="1214825" y="2031650"/>
            <a:ext cx="6824100" cy="1293000"/>
          </a:xfrm>
          <a:prstGeom prst="rect">
            <a:avLst/>
          </a:prstGeom>
          <a:noFill/>
          <a:ln>
            <a:noFill/>
          </a:ln>
        </p:spPr>
        <p:txBody>
          <a:bodyPr anchorCtr="0" anchor="t" bIns="91425" lIns="91425" spcFirstLastPara="1" rIns="91425" wrap="square" tIns="91425">
            <a:spAutoFit/>
          </a:bodyPr>
          <a:lstStyle/>
          <a:p>
            <a:pPr indent="-342900" lvl="0" marL="457200" rtl="0" algn="just">
              <a:lnSpc>
                <a:spcPct val="150000"/>
              </a:lnSpc>
              <a:spcBef>
                <a:spcPts val="0"/>
              </a:spcBef>
              <a:spcAft>
                <a:spcPts val="0"/>
              </a:spcAft>
              <a:buClr>
                <a:srgbClr val="3CEFAB"/>
              </a:buClr>
              <a:buSzPts val="1800"/>
              <a:buFont typeface="Helvetica Neue Light"/>
              <a:buChar char="●"/>
            </a:pPr>
            <a:r>
              <a:rPr lang="es-MX" sz="1800">
                <a:solidFill>
                  <a:schemeClr val="dk1"/>
                </a:solidFill>
                <a:highlight>
                  <a:schemeClr val="lt1"/>
                </a:highlight>
                <a:latin typeface="Helvetica Neue Light"/>
                <a:ea typeface="Helvetica Neue Light"/>
                <a:cs typeface="Helvetica Neue Light"/>
                <a:sym typeface="Helvetica Neue Light"/>
              </a:rPr>
              <a:t>Puede haber diferencia en la población de datos.</a:t>
            </a:r>
            <a:endParaRPr sz="1800">
              <a:solidFill>
                <a:schemeClr val="dk1"/>
              </a:solidFill>
            </a:endParaRPr>
          </a:p>
          <a:p>
            <a:pPr indent="-342900" lvl="0" marL="457200" rtl="0" algn="just">
              <a:lnSpc>
                <a:spcPct val="150000"/>
              </a:lnSpc>
              <a:spcBef>
                <a:spcPts val="0"/>
              </a:spcBef>
              <a:spcAft>
                <a:spcPts val="0"/>
              </a:spcAft>
              <a:buClr>
                <a:srgbClr val="3CEFAB"/>
              </a:buClr>
              <a:buSzPts val="1800"/>
              <a:buFont typeface="Helvetica Neue Light"/>
              <a:buChar char="●"/>
            </a:pPr>
            <a:r>
              <a:rPr lang="es-MX" sz="1800">
                <a:solidFill>
                  <a:schemeClr val="dk1"/>
                </a:solidFill>
                <a:highlight>
                  <a:schemeClr val="lt1"/>
                </a:highlight>
                <a:latin typeface="Helvetica Neue Light"/>
                <a:ea typeface="Helvetica Neue Light"/>
                <a:cs typeface="Helvetica Neue Light"/>
                <a:sym typeface="Helvetica Neue Light"/>
              </a:rPr>
              <a:t>Puede haber una técnica de modelado diferente utilizada.</a:t>
            </a:r>
            <a:endParaRPr sz="1800">
              <a:solidFill>
                <a:schemeClr val="dk1"/>
              </a:solidFill>
            </a:endParaRPr>
          </a:p>
          <a:p>
            <a:pPr indent="-342900" lvl="0" marL="457200" rtl="0" algn="just">
              <a:lnSpc>
                <a:spcPct val="150000"/>
              </a:lnSpc>
              <a:spcBef>
                <a:spcPts val="0"/>
              </a:spcBef>
              <a:spcAft>
                <a:spcPts val="0"/>
              </a:spcAft>
              <a:buClr>
                <a:srgbClr val="3CEFAB"/>
              </a:buClr>
              <a:buSzPts val="1800"/>
              <a:buFont typeface="Helvetica Neue Light"/>
              <a:buChar char="●"/>
            </a:pPr>
            <a:r>
              <a:rPr lang="es-MX" sz="1800">
                <a:solidFill>
                  <a:schemeClr val="dk1"/>
                </a:solidFill>
                <a:highlight>
                  <a:schemeClr val="lt1"/>
                </a:highlight>
                <a:latin typeface="Helvetica Neue Light"/>
                <a:ea typeface="Helvetica Neue Light"/>
                <a:cs typeface="Helvetica Neue Light"/>
                <a:sym typeface="Helvetica Neue Light"/>
              </a:rPr>
              <a:t>Puede haber una hipótesis diferente.</a:t>
            </a:r>
            <a:endParaRPr/>
          </a:p>
        </p:txBody>
      </p:sp>
      <p:pic>
        <p:nvPicPr>
          <p:cNvPr id="397" name="Google Shape;397;p58"/>
          <p:cNvPicPr preferRelativeResize="0"/>
          <p:nvPr/>
        </p:nvPicPr>
        <p:blipFill>
          <a:blip r:embed="rId3">
            <a:alphaModFix/>
          </a:blip>
          <a:stretch>
            <a:fillRect/>
          </a:stretch>
        </p:blipFill>
        <p:spPr>
          <a:xfrm>
            <a:off x="6511350" y="3288325"/>
            <a:ext cx="1736725" cy="1583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18" name="Shape 218"/>
        <p:cNvGrpSpPr/>
        <p:nvPr/>
      </p:nvGrpSpPr>
      <p:grpSpPr>
        <a:xfrm>
          <a:off x="0" y="0"/>
          <a:ext cx="0" cy="0"/>
          <a:chOff x="0" y="0"/>
          <a:chExt cx="0" cy="0"/>
        </a:xfrm>
      </p:grpSpPr>
      <p:sp>
        <p:nvSpPr>
          <p:cNvPr id="219" name="Google Shape;219;p41"/>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1000"/>
              </a:spcAft>
              <a:buClr>
                <a:srgbClr val="000000"/>
              </a:buClr>
              <a:buSzPts val="1800"/>
              <a:buChar char="●"/>
            </a:pPr>
            <a:r>
              <a:rPr lang="es-MX" sz="1800">
                <a:latin typeface="Helvetica Neue Light"/>
                <a:ea typeface="Helvetica Neue Light"/>
                <a:cs typeface="Helvetica Neue Light"/>
                <a:sym typeface="Helvetica Neue Light"/>
              </a:rPr>
              <a:t>Identificar los modelos de Ensamble y Boosting Models.</a:t>
            </a:r>
            <a:r>
              <a:rPr lang="es-MX"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pic>
        <p:nvPicPr>
          <p:cNvPr id="220" name="Google Shape;220;p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21" name="Google Shape;221;p41"/>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s-MX" sz="3000">
                <a:solidFill>
                  <a:srgbClr val="000000"/>
                </a:solidFill>
                <a:latin typeface="Anton"/>
                <a:ea typeface="Anton"/>
                <a:cs typeface="Anton"/>
                <a:sym typeface="Anton"/>
              </a:rPr>
              <a:t>OBJETIVOS </a:t>
            </a:r>
            <a:r>
              <a:rPr i="1" lang="es-MX" sz="3000">
                <a:latin typeface="Anton"/>
                <a:ea typeface="Anton"/>
                <a:cs typeface="Anton"/>
                <a:sym typeface="Anton"/>
              </a:rPr>
              <a:t>DE LA CLASE</a:t>
            </a:r>
            <a:endParaRPr i="1" sz="3000">
              <a:latin typeface="Anton"/>
              <a:ea typeface="Anton"/>
              <a:cs typeface="Anton"/>
              <a:sym typeface="Anton"/>
            </a:endParaRPr>
          </a:p>
        </p:txBody>
      </p:sp>
      <p:pic>
        <p:nvPicPr>
          <p:cNvPr id="222" name="Google Shape;222;p41"/>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9"/>
          <p:cNvSpPr txBox="1"/>
          <p:nvPr/>
        </p:nvSpPr>
        <p:spPr>
          <a:xfrm>
            <a:off x="494634" y="430060"/>
            <a:ext cx="8337666" cy="545021"/>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i="1" lang="es-MX" sz="3500">
                <a:latin typeface="Anton"/>
                <a:ea typeface="Anton"/>
                <a:cs typeface="Anton"/>
                <a:sym typeface="Anton"/>
              </a:rPr>
              <a:t>¿En qué consisten?</a:t>
            </a:r>
            <a:endParaRPr b="0" i="1" sz="3500" u="none" cap="none" strike="noStrike">
              <a:solidFill>
                <a:srgbClr val="000000"/>
              </a:solidFill>
              <a:latin typeface="Anton"/>
              <a:ea typeface="Anton"/>
              <a:cs typeface="Anton"/>
              <a:sym typeface="Anton"/>
            </a:endParaRPr>
          </a:p>
        </p:txBody>
      </p:sp>
      <p:sp>
        <p:nvSpPr>
          <p:cNvPr id="403" name="Google Shape;403;p59"/>
          <p:cNvSpPr txBox="1"/>
          <p:nvPr/>
        </p:nvSpPr>
        <p:spPr>
          <a:xfrm>
            <a:off x="386515" y="1522845"/>
            <a:ext cx="8657700" cy="1616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De manera sencilla podría decirse que </a:t>
            </a:r>
            <a:r>
              <a:rPr b="1" i="0" lang="es-MX" sz="1800" u="none" cap="none" strike="noStrike">
                <a:solidFill>
                  <a:srgbClr val="000000"/>
                </a:solidFill>
                <a:highlight>
                  <a:srgbClr val="FFFFFF"/>
                </a:highlight>
                <a:latin typeface="Helvetica Neue"/>
                <a:ea typeface="Helvetica Neue"/>
                <a:cs typeface="Helvetica Neue"/>
                <a:sym typeface="Helvetica Neue"/>
              </a:rPr>
              <a:t>son algoritmos formados por algoritmos más simples</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 Estos algoritmos simples, </a:t>
            </a:r>
            <a:r>
              <a:rPr b="1" i="0" lang="es-MX" sz="1800" u="none" cap="none" strike="noStrike">
                <a:solidFill>
                  <a:srgbClr val="000000"/>
                </a:solidFill>
                <a:highlight>
                  <a:srgbClr val="FFFFFF"/>
                </a:highlight>
                <a:latin typeface="Helvetica Neue"/>
                <a:ea typeface="Helvetica Neue"/>
                <a:cs typeface="Helvetica Neue"/>
                <a:sym typeface="Helvetica Neue"/>
              </a:rPr>
              <a:t>se unen para formar un algoritmo más potente</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 siguiendo la premisa: “La unión hace la fuerza”.</a:t>
            </a:r>
            <a:endParaRPr sz="1800"/>
          </a:p>
          <a:p>
            <a:pPr indent="0" lvl="0" marL="0" marR="0" rtl="0" algn="ctr">
              <a:lnSpc>
                <a:spcPct val="150000"/>
              </a:lnSpc>
              <a:spcBef>
                <a:spcPts val="0"/>
              </a:spcBef>
              <a:spcAft>
                <a:spcPts val="0"/>
              </a:spcAft>
              <a:buNone/>
            </a:pPr>
            <a:r>
              <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404" name="Google Shape;404;p59"/>
          <p:cNvPicPr preferRelativeResize="0"/>
          <p:nvPr/>
        </p:nvPicPr>
        <p:blipFill>
          <a:blip r:embed="rId3">
            <a:alphaModFix/>
          </a:blip>
          <a:stretch>
            <a:fillRect/>
          </a:stretch>
        </p:blipFill>
        <p:spPr>
          <a:xfrm>
            <a:off x="3052450" y="2933670"/>
            <a:ext cx="3033020" cy="1699755"/>
          </a:xfrm>
          <a:prstGeom prst="rect">
            <a:avLst/>
          </a:prstGeom>
          <a:noFill/>
          <a:ln>
            <a:noFill/>
          </a:ln>
        </p:spPr>
      </p:pic>
      <p:pic>
        <p:nvPicPr>
          <p:cNvPr id="405" name="Google Shape;405;p59"/>
          <p:cNvPicPr preferRelativeResize="0"/>
          <p:nvPr/>
        </p:nvPicPr>
        <p:blipFill>
          <a:blip r:embed="rId4">
            <a:alphaModFix/>
          </a:blip>
          <a:stretch>
            <a:fillRect/>
          </a:stretch>
        </p:blipFill>
        <p:spPr>
          <a:xfrm>
            <a:off x="5703428" y="4103825"/>
            <a:ext cx="794275" cy="794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0"/>
          <p:cNvSpPr txBox="1"/>
          <p:nvPr/>
        </p:nvSpPr>
        <p:spPr>
          <a:xfrm>
            <a:off x="494634" y="430060"/>
            <a:ext cx="8337666" cy="545021"/>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i="1" lang="es-MX" sz="3500">
                <a:latin typeface="Anton"/>
                <a:ea typeface="Anton"/>
                <a:cs typeface="Anton"/>
                <a:sym typeface="Anton"/>
              </a:rPr>
              <a:t>Ensamble de algoritmos</a:t>
            </a:r>
            <a:endParaRPr b="0" i="1" sz="3500" u="none" cap="none" strike="noStrike">
              <a:solidFill>
                <a:srgbClr val="000000"/>
              </a:solidFill>
              <a:latin typeface="Anton"/>
              <a:ea typeface="Anton"/>
              <a:cs typeface="Anton"/>
              <a:sym typeface="Anton"/>
            </a:endParaRPr>
          </a:p>
        </p:txBody>
      </p:sp>
      <p:sp>
        <p:nvSpPr>
          <p:cNvPr id="411" name="Google Shape;411;p60"/>
          <p:cNvSpPr txBox="1"/>
          <p:nvPr/>
        </p:nvSpPr>
        <p:spPr>
          <a:xfrm>
            <a:off x="386525" y="1522850"/>
            <a:ext cx="5436000" cy="25755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Aunque hay diversas formas de ensamblar o unir algoritmos débiles para formar otros, las más usadas y populares son el </a:t>
            </a:r>
            <a:r>
              <a:rPr b="1" i="0" lang="es-MX" sz="1800" u="none" cap="none" strike="noStrike">
                <a:solidFill>
                  <a:srgbClr val="000000"/>
                </a:solidFill>
                <a:highlight>
                  <a:srgbClr val="FFFFFF"/>
                </a:highlight>
                <a:latin typeface="Helvetica Neue"/>
                <a:ea typeface="Helvetica Neue"/>
                <a:cs typeface="Helvetica Neue"/>
                <a:sym typeface="Helvetica Neue"/>
              </a:rPr>
              <a:t>bagging y el boosting</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a:t>
            </a:r>
            <a:endParaRPr b="0" i="0" sz="9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just">
              <a:lnSpc>
                <a:spcPct val="150000"/>
              </a:lnSpc>
              <a:spcBef>
                <a:spcPts val="1000"/>
              </a:spcBef>
              <a:spcAft>
                <a:spcPts val="1000"/>
              </a:spcAft>
              <a:buNone/>
            </a:pP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Cada tipo de algoritmo tiene unas ventajas y </a:t>
            </a:r>
            <a:r>
              <a:rPr lang="es-MX" sz="1800">
                <a:highlight>
                  <a:srgbClr val="FFFFFF"/>
                </a:highlight>
                <a:latin typeface="Helvetica Neue Light"/>
                <a:ea typeface="Helvetica Neue Light"/>
                <a:cs typeface="Helvetica Neue Light"/>
                <a:sym typeface="Helvetica Neue Light"/>
              </a:rPr>
              <a:t>desventajas, pudiendo</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 ser usados convenientemente según sea nuestra problemática a resolver.</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412" name="Google Shape;412;p60"/>
          <p:cNvPicPr preferRelativeResize="0"/>
          <p:nvPr/>
        </p:nvPicPr>
        <p:blipFill>
          <a:blip r:embed="rId3">
            <a:alphaModFix/>
          </a:blip>
          <a:stretch>
            <a:fillRect/>
          </a:stretch>
        </p:blipFill>
        <p:spPr>
          <a:xfrm>
            <a:off x="5898725" y="1356081"/>
            <a:ext cx="3016676" cy="30166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16" name="Shape 416"/>
        <p:cNvGrpSpPr/>
        <p:nvPr/>
      </p:nvGrpSpPr>
      <p:grpSpPr>
        <a:xfrm>
          <a:off x="0" y="0"/>
          <a:ext cx="0" cy="0"/>
          <a:chOff x="0" y="0"/>
          <a:chExt cx="0" cy="0"/>
        </a:xfrm>
      </p:grpSpPr>
      <p:sp>
        <p:nvSpPr>
          <p:cNvPr id="417" name="Google Shape;417;p6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MX" sz="3600">
                <a:solidFill>
                  <a:srgbClr val="121212"/>
                </a:solidFill>
                <a:latin typeface="Anton"/>
                <a:ea typeface="Anton"/>
                <a:cs typeface="Anton"/>
                <a:sym typeface="Anton"/>
              </a:rPr>
              <a:t>MÉTODOS DE BAGGING</a:t>
            </a:r>
            <a:endParaRPr b="0" i="1" sz="3600" u="none" cap="none" strike="noStrike">
              <a:solidFill>
                <a:srgbClr val="121212"/>
              </a:solidFill>
              <a:latin typeface="Anton"/>
              <a:ea typeface="Anton"/>
              <a:cs typeface="Anton"/>
              <a:sym typeface="Anton"/>
            </a:endParaRPr>
          </a:p>
        </p:txBody>
      </p:sp>
      <p:pic>
        <p:nvPicPr>
          <p:cNvPr id="418" name="Google Shape;418;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2"/>
          <p:cNvSpPr txBox="1"/>
          <p:nvPr/>
        </p:nvSpPr>
        <p:spPr>
          <a:xfrm>
            <a:off x="494634" y="430060"/>
            <a:ext cx="8337666" cy="545021"/>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i="1" lang="es-MX" sz="3500">
                <a:latin typeface="Anton"/>
                <a:ea typeface="Anton"/>
                <a:cs typeface="Anton"/>
                <a:sym typeface="Anton"/>
              </a:rPr>
              <a:t>¿De qué tratan?</a:t>
            </a:r>
            <a:endParaRPr b="0" i="1" sz="3500" u="none" cap="none" strike="noStrike">
              <a:solidFill>
                <a:srgbClr val="000000"/>
              </a:solidFill>
              <a:latin typeface="Anton"/>
              <a:ea typeface="Anton"/>
              <a:cs typeface="Anton"/>
              <a:sym typeface="Anton"/>
            </a:endParaRPr>
          </a:p>
        </p:txBody>
      </p:sp>
      <p:sp>
        <p:nvSpPr>
          <p:cNvPr id="424" name="Google Shape;424;p62"/>
          <p:cNvSpPr txBox="1"/>
          <p:nvPr/>
        </p:nvSpPr>
        <p:spPr>
          <a:xfrm>
            <a:off x="386525" y="1218050"/>
            <a:ext cx="4305900" cy="3422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s-MX" sz="1600" u="none" cap="none" strike="noStrike">
                <a:solidFill>
                  <a:srgbClr val="000000"/>
                </a:solidFill>
                <a:highlight>
                  <a:srgbClr val="FFFFFF"/>
                </a:highlight>
                <a:latin typeface="Helvetica Neue Light"/>
                <a:ea typeface="Helvetica Neue Light"/>
                <a:cs typeface="Helvetica Neue Light"/>
                <a:sym typeface="Helvetica Neue Light"/>
              </a:rPr>
              <a:t>Los métodos de bagging son métodos donde </a:t>
            </a:r>
            <a:r>
              <a:rPr b="1" i="0" lang="es-MX" sz="1600" u="none" cap="none" strike="noStrike">
                <a:solidFill>
                  <a:srgbClr val="000000"/>
                </a:solidFill>
                <a:highlight>
                  <a:srgbClr val="FFFFFF"/>
                </a:highlight>
                <a:latin typeface="Helvetica Neue"/>
                <a:ea typeface="Helvetica Neue"/>
                <a:cs typeface="Helvetica Neue"/>
                <a:sym typeface="Helvetica Neue"/>
              </a:rPr>
              <a:t>los algoritmos simples son usados en paralelo.</a:t>
            </a:r>
            <a:endParaRPr sz="1600">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1000"/>
              </a:spcBef>
              <a:spcAft>
                <a:spcPts val="1000"/>
              </a:spcAft>
              <a:buNone/>
            </a:pPr>
            <a:r>
              <a:rPr b="0" i="0" lang="es-MX" sz="1600" u="none" cap="none" strike="noStrike">
                <a:solidFill>
                  <a:srgbClr val="000000"/>
                </a:solidFill>
                <a:highlight>
                  <a:srgbClr val="FFFFFF"/>
                </a:highlight>
                <a:latin typeface="Helvetica Neue Light"/>
                <a:ea typeface="Helvetica Neue Light"/>
                <a:cs typeface="Helvetica Neue Light"/>
                <a:sym typeface="Helvetica Neue Light"/>
              </a:rPr>
              <a:t>El principal objetivo de los métodos en paralelo es el de </a:t>
            </a:r>
            <a:r>
              <a:rPr b="1" i="0" lang="es-MX" sz="1600" u="none" cap="none" strike="noStrike">
                <a:solidFill>
                  <a:srgbClr val="000000"/>
                </a:solidFill>
                <a:highlight>
                  <a:srgbClr val="FFFFFF"/>
                </a:highlight>
                <a:latin typeface="Helvetica Neue"/>
                <a:ea typeface="Helvetica Neue"/>
                <a:cs typeface="Helvetica Neue"/>
                <a:sym typeface="Helvetica Neue"/>
              </a:rPr>
              <a:t>aprovecharse de la independencia que hay entre los algoritmos simples, ya que el error se puede reducir bastante al promediar las salidas</a:t>
            </a:r>
            <a:r>
              <a:rPr b="0" i="0" lang="es-MX" sz="1600" u="none" cap="none" strike="noStrike">
                <a:solidFill>
                  <a:srgbClr val="000000"/>
                </a:solidFill>
                <a:highlight>
                  <a:srgbClr val="FFFFFF"/>
                </a:highlight>
                <a:latin typeface="Helvetica Neue Light"/>
                <a:ea typeface="Helvetica Neue Light"/>
                <a:cs typeface="Helvetica Neue Light"/>
                <a:sym typeface="Helvetica Neue Light"/>
              </a:rPr>
              <a:t> de los modelos simples. </a:t>
            </a:r>
            <a:endParaRPr b="0" i="0" sz="16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425" name="Google Shape;425;p62"/>
          <p:cNvPicPr preferRelativeResize="0"/>
          <p:nvPr/>
        </p:nvPicPr>
        <p:blipFill>
          <a:blip r:embed="rId3">
            <a:alphaModFix/>
          </a:blip>
          <a:stretch>
            <a:fillRect/>
          </a:stretch>
        </p:blipFill>
        <p:spPr>
          <a:xfrm>
            <a:off x="4844825" y="1127481"/>
            <a:ext cx="3863619" cy="386361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3"/>
          <p:cNvSpPr txBox="1"/>
          <p:nvPr/>
        </p:nvSpPr>
        <p:spPr>
          <a:xfrm>
            <a:off x="494634" y="430060"/>
            <a:ext cx="8337666" cy="545021"/>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b="0" i="1" lang="es-MX" sz="3500" u="none" cap="none" strike="noStrike">
                <a:solidFill>
                  <a:srgbClr val="000000"/>
                </a:solidFill>
                <a:latin typeface="Anton"/>
                <a:ea typeface="Anton"/>
                <a:cs typeface="Anton"/>
                <a:sym typeface="Anton"/>
              </a:rPr>
              <a:t>Algoritmos de bagging</a:t>
            </a:r>
            <a:endParaRPr b="0" i="1" sz="3500" u="none" cap="none" strike="noStrike">
              <a:solidFill>
                <a:srgbClr val="000000"/>
              </a:solidFill>
              <a:latin typeface="Anton"/>
              <a:ea typeface="Anton"/>
              <a:cs typeface="Anton"/>
              <a:sym typeface="Anton"/>
            </a:endParaRPr>
          </a:p>
        </p:txBody>
      </p:sp>
      <p:sp>
        <p:nvSpPr>
          <p:cNvPr id="431" name="Google Shape;431;p63"/>
          <p:cNvSpPr txBox="1"/>
          <p:nvPr/>
        </p:nvSpPr>
        <p:spPr>
          <a:xfrm>
            <a:off x="386514" y="4113645"/>
            <a:ext cx="8445900" cy="785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i="1" lang="es-MX" sz="1800" u="none" cap="none" strike="noStrike">
                <a:solidFill>
                  <a:srgbClr val="000000"/>
                </a:solidFill>
                <a:highlight>
                  <a:srgbClr val="FFFFFF"/>
                </a:highlight>
                <a:latin typeface="Helvetica Neue"/>
                <a:ea typeface="Helvetica Neue"/>
                <a:cs typeface="Helvetica Neue"/>
                <a:sym typeface="Helvetica Neue"/>
              </a:rPr>
              <a:t>Importante:</a:t>
            </a:r>
            <a:r>
              <a:rPr b="1" i="0" lang="es-MX" sz="1800" u="none" cap="none" strike="noStrike">
                <a:solidFill>
                  <a:srgbClr val="000000"/>
                </a:solidFill>
                <a:highlight>
                  <a:srgbClr val="FFFFFF"/>
                </a:highlight>
                <a:latin typeface="Helvetica Neue Light"/>
                <a:ea typeface="Helvetica Neue Light"/>
                <a:cs typeface="Helvetica Neue Light"/>
                <a:sym typeface="Helvetica Neue Light"/>
              </a:rPr>
              <a:t> </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El principal objetivo intrínseco de los algoritmos de bagging es el de la reducción de la varianza.</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432" name="Google Shape;432;p63"/>
          <p:cNvPicPr preferRelativeResize="0"/>
          <p:nvPr/>
        </p:nvPicPr>
        <p:blipFill>
          <a:blip r:embed="rId3">
            <a:alphaModFix/>
          </a:blip>
          <a:stretch>
            <a:fillRect/>
          </a:stretch>
        </p:blipFill>
        <p:spPr>
          <a:xfrm>
            <a:off x="287925" y="194905"/>
            <a:ext cx="780175" cy="780175"/>
          </a:xfrm>
          <a:prstGeom prst="rect">
            <a:avLst/>
          </a:prstGeom>
          <a:noFill/>
          <a:ln>
            <a:noFill/>
          </a:ln>
        </p:spPr>
      </p:pic>
      <p:sp>
        <p:nvSpPr>
          <p:cNvPr id="433" name="Google Shape;433;p63"/>
          <p:cNvSpPr txBox="1"/>
          <p:nvPr/>
        </p:nvSpPr>
        <p:spPr>
          <a:xfrm>
            <a:off x="304800" y="1371600"/>
            <a:ext cx="8526600" cy="1293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MX" sz="1800">
                <a:solidFill>
                  <a:schemeClr val="dk1"/>
                </a:solidFill>
                <a:highlight>
                  <a:schemeClr val="lt1"/>
                </a:highlight>
                <a:latin typeface="Helvetica Neue Light"/>
                <a:ea typeface="Helvetica Neue Light"/>
                <a:cs typeface="Helvetica Neue Light"/>
                <a:sym typeface="Helvetica Neue Light"/>
              </a:rPr>
              <a:t>Podríamos pensarlo como como si quisiéramos resolver un problema entre varias personas independientes unas de otras, y finalmente </a:t>
            </a:r>
            <a:r>
              <a:rPr b="1" lang="es-MX" sz="1800">
                <a:solidFill>
                  <a:schemeClr val="dk1"/>
                </a:solidFill>
                <a:highlight>
                  <a:schemeClr val="lt1"/>
                </a:highlight>
                <a:latin typeface="Helvetica Neue"/>
                <a:ea typeface="Helvetica Neue"/>
                <a:cs typeface="Helvetica Neue"/>
                <a:sym typeface="Helvetica Neue"/>
              </a:rPr>
              <a:t>damos por bueno lo que eligiese la mayoría de las personas</a:t>
            </a:r>
            <a:r>
              <a:rPr lang="es-MX" sz="1800">
                <a:solidFill>
                  <a:schemeClr val="dk1"/>
                </a:solidFill>
                <a:highlight>
                  <a:schemeClr val="lt1"/>
                </a:highlight>
                <a:latin typeface="Helvetica Neue Light"/>
                <a:ea typeface="Helvetica Neue Light"/>
                <a:cs typeface="Helvetica Neue Light"/>
                <a:sym typeface="Helvetica Neue Light"/>
              </a:rPr>
              <a:t>.</a:t>
            </a:r>
            <a:endParaRPr/>
          </a:p>
        </p:txBody>
      </p:sp>
      <p:pic>
        <p:nvPicPr>
          <p:cNvPr id="434" name="Google Shape;434;p63"/>
          <p:cNvPicPr preferRelativeResize="0"/>
          <p:nvPr/>
        </p:nvPicPr>
        <p:blipFill rotWithShape="1">
          <a:blip r:embed="rId4">
            <a:alphaModFix/>
          </a:blip>
          <a:srcRect b="21810" l="23370" r="23587" t="28119"/>
          <a:stretch/>
        </p:blipFill>
        <p:spPr>
          <a:xfrm>
            <a:off x="3833625" y="2665925"/>
            <a:ext cx="1659674" cy="1566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4"/>
          <p:cNvSpPr txBox="1"/>
          <p:nvPr/>
        </p:nvSpPr>
        <p:spPr>
          <a:xfrm>
            <a:off x="494634" y="430060"/>
            <a:ext cx="8337666" cy="545021"/>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b="0" i="1" lang="es-MX" sz="3500" u="none" cap="none" strike="noStrike">
                <a:solidFill>
                  <a:srgbClr val="000000"/>
                </a:solidFill>
                <a:latin typeface="Anton"/>
                <a:ea typeface="Anton"/>
                <a:cs typeface="Anton"/>
                <a:sym typeface="Anton"/>
              </a:rPr>
              <a:t>Algoritmos de bagging</a:t>
            </a:r>
            <a:endParaRPr b="0" i="1" sz="3500" u="none" cap="none" strike="noStrike">
              <a:solidFill>
                <a:srgbClr val="000000"/>
              </a:solidFill>
              <a:latin typeface="Anton"/>
              <a:ea typeface="Anton"/>
              <a:cs typeface="Anton"/>
              <a:sym typeface="Anton"/>
            </a:endParaRPr>
          </a:p>
        </p:txBody>
      </p:sp>
      <p:pic>
        <p:nvPicPr>
          <p:cNvPr id="440" name="Google Shape;440;p64"/>
          <p:cNvPicPr preferRelativeResize="0"/>
          <p:nvPr/>
        </p:nvPicPr>
        <p:blipFill rotWithShape="1">
          <a:blip r:embed="rId3">
            <a:alphaModFix/>
          </a:blip>
          <a:srcRect b="0" l="0" r="0" t="0"/>
          <a:stretch/>
        </p:blipFill>
        <p:spPr>
          <a:xfrm>
            <a:off x="3811386" y="975081"/>
            <a:ext cx="4216658" cy="4086183"/>
          </a:xfrm>
          <a:prstGeom prst="rect">
            <a:avLst/>
          </a:prstGeom>
          <a:noFill/>
          <a:ln>
            <a:noFill/>
          </a:ln>
        </p:spPr>
      </p:pic>
      <p:sp>
        <p:nvSpPr>
          <p:cNvPr id="441" name="Google Shape;441;p64"/>
          <p:cNvSpPr txBox="1"/>
          <p:nvPr/>
        </p:nvSpPr>
        <p:spPr>
          <a:xfrm>
            <a:off x="700575" y="2188050"/>
            <a:ext cx="29745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s-MX" sz="1800" u="none" cap="none" strike="noStrike">
                <a:solidFill>
                  <a:srgbClr val="000000"/>
                </a:solidFill>
                <a:highlight>
                  <a:srgbClr val="3CEFAB"/>
                </a:highlight>
                <a:latin typeface="Helvetica Neue Light"/>
                <a:ea typeface="Helvetica Neue Light"/>
                <a:cs typeface="Helvetica Neue Light"/>
                <a:sym typeface="Helvetica Neue Light"/>
              </a:rPr>
              <a:t>E</a:t>
            </a:r>
            <a:r>
              <a:rPr lang="es-MX" sz="1800">
                <a:highlight>
                  <a:srgbClr val="3CEFAB"/>
                </a:highlight>
                <a:latin typeface="Helvetica Neue Light"/>
                <a:ea typeface="Helvetica Neue Light"/>
                <a:cs typeface="Helvetica Neue Light"/>
                <a:sym typeface="Helvetica Neue Light"/>
              </a:rPr>
              <a:t>n este gráfico, vemos cómo funciona el bagging</a:t>
            </a:r>
            <a:r>
              <a:rPr b="0" i="0" lang="es-MX" sz="1800" u="none" cap="none" strike="noStrike">
                <a:solidFill>
                  <a:srgbClr val="000000"/>
                </a:solidFill>
                <a:highlight>
                  <a:srgbClr val="3CEFAB"/>
                </a:highlight>
                <a:latin typeface="Helvetica Neue Light"/>
                <a:ea typeface="Helvetica Neue Light"/>
                <a:cs typeface="Helvetica Neue Light"/>
                <a:sym typeface="Helvetica Neue Light"/>
              </a:rPr>
              <a:t>.</a:t>
            </a:r>
            <a:endParaRPr b="0" i="0" sz="1800" u="none" cap="none" strike="noStrike">
              <a:solidFill>
                <a:srgbClr val="000000"/>
              </a:solidFill>
              <a:highlight>
                <a:srgbClr val="3CEFAB"/>
              </a:highlight>
              <a:latin typeface="Helvetica Neue Light"/>
              <a:ea typeface="Helvetica Neue Light"/>
              <a:cs typeface="Helvetica Neue Light"/>
              <a:sym typeface="Helvetica Neue Light"/>
            </a:endParaRPr>
          </a:p>
        </p:txBody>
      </p:sp>
      <p:pic>
        <p:nvPicPr>
          <p:cNvPr id="442" name="Google Shape;442;p64"/>
          <p:cNvPicPr preferRelativeResize="0"/>
          <p:nvPr/>
        </p:nvPicPr>
        <p:blipFill>
          <a:blip r:embed="rId4">
            <a:alphaModFix/>
          </a:blip>
          <a:stretch>
            <a:fillRect/>
          </a:stretch>
        </p:blipFill>
        <p:spPr>
          <a:xfrm>
            <a:off x="287925" y="194905"/>
            <a:ext cx="780175" cy="780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5"/>
          <p:cNvSpPr txBox="1"/>
          <p:nvPr/>
        </p:nvSpPr>
        <p:spPr>
          <a:xfrm>
            <a:off x="494634" y="430060"/>
            <a:ext cx="8337666" cy="545021"/>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i="1" lang="es-MX" sz="3500">
                <a:latin typeface="Anton"/>
                <a:ea typeface="Anton"/>
                <a:cs typeface="Anton"/>
                <a:sym typeface="Anton"/>
              </a:rPr>
              <a:t>¿De dónde proviene el concepto?</a:t>
            </a:r>
            <a:endParaRPr b="0" i="1" sz="3500" u="none" cap="none" strike="noStrike">
              <a:solidFill>
                <a:srgbClr val="000000"/>
              </a:solidFill>
              <a:latin typeface="Anton"/>
              <a:ea typeface="Anton"/>
              <a:cs typeface="Anton"/>
              <a:sym typeface="Anton"/>
            </a:endParaRPr>
          </a:p>
        </p:txBody>
      </p:sp>
      <p:sp>
        <p:nvSpPr>
          <p:cNvPr id="448" name="Google Shape;448;p65"/>
          <p:cNvSpPr txBox="1"/>
          <p:nvPr/>
        </p:nvSpPr>
        <p:spPr>
          <a:xfrm>
            <a:off x="287925" y="1266800"/>
            <a:ext cx="5799300" cy="3406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Bagging proviene del concepto de </a:t>
            </a:r>
            <a:r>
              <a:rPr b="1" i="0" lang="es-MX" sz="1800" u="none" cap="none" strike="noStrike">
                <a:solidFill>
                  <a:srgbClr val="000000"/>
                </a:solidFill>
                <a:highlight>
                  <a:srgbClr val="FFFFFF"/>
                </a:highlight>
                <a:latin typeface="Helvetica Neue"/>
                <a:ea typeface="Helvetica Neue"/>
                <a:cs typeface="Helvetica Neue"/>
                <a:sym typeface="Helvetica Neue"/>
              </a:rPr>
              <a:t>agregación de bootstrap</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 </a:t>
            </a:r>
            <a:r>
              <a:rPr b="0" i="1" lang="es-MX" sz="1800" u="none" cap="none" strike="noStrike">
                <a:solidFill>
                  <a:srgbClr val="000000"/>
                </a:solidFill>
                <a:highlight>
                  <a:srgbClr val="FFFFFF"/>
                </a:highlight>
                <a:latin typeface="Helvetica Neue Light"/>
                <a:ea typeface="Helvetica Neue Light"/>
                <a:cs typeface="Helvetica Neue Light"/>
                <a:sym typeface="Helvetica Neue Light"/>
              </a:rPr>
              <a:t>Un forma de reducir la varianza de las estimaciones es promediando estimaciones de distintos modelos o algoritmos</a:t>
            </a:r>
            <a:r>
              <a:rPr lang="es-MX" sz="1800">
                <a:highlight>
                  <a:srgbClr val="FFFFFF"/>
                </a:highlight>
                <a:latin typeface="Helvetica Neue Light"/>
                <a:ea typeface="Helvetica Neue Light"/>
                <a:cs typeface="Helvetica Neue Light"/>
                <a:sym typeface="Helvetica Neue Light"/>
              </a:rPr>
              <a:t>.</a:t>
            </a:r>
            <a:endParaRPr sz="1000">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1000"/>
              </a:spcBef>
              <a:spcAft>
                <a:spcPts val="1000"/>
              </a:spcAft>
              <a:buNone/>
            </a:pP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Para obtener la agregación de las salidas de cada modelo simple e independiente, </a:t>
            </a:r>
            <a:r>
              <a:rPr b="1" i="0" lang="es-MX" sz="1800" u="none" cap="none" strike="noStrike">
                <a:solidFill>
                  <a:srgbClr val="000000"/>
                </a:solidFill>
                <a:highlight>
                  <a:srgbClr val="FFFFFF"/>
                </a:highlight>
                <a:latin typeface="Helvetica Neue"/>
                <a:ea typeface="Helvetica Neue"/>
                <a:cs typeface="Helvetica Neue"/>
                <a:sym typeface="Helvetica Neue"/>
              </a:rPr>
              <a:t>bagging puede usar la votación para los métodos de clasificación y el promedio para los métodos de regresión</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a:t>
            </a:r>
            <a:endParaRPr sz="1800"/>
          </a:p>
        </p:txBody>
      </p:sp>
      <p:pic>
        <p:nvPicPr>
          <p:cNvPr id="449" name="Google Shape;449;p65"/>
          <p:cNvPicPr preferRelativeResize="0"/>
          <p:nvPr/>
        </p:nvPicPr>
        <p:blipFill>
          <a:blip r:embed="rId3">
            <a:alphaModFix/>
          </a:blip>
          <a:stretch>
            <a:fillRect/>
          </a:stretch>
        </p:blipFill>
        <p:spPr>
          <a:xfrm>
            <a:off x="287925" y="194905"/>
            <a:ext cx="780175" cy="780175"/>
          </a:xfrm>
          <a:prstGeom prst="rect">
            <a:avLst/>
          </a:prstGeom>
          <a:noFill/>
          <a:ln>
            <a:noFill/>
          </a:ln>
        </p:spPr>
      </p:pic>
      <p:pic>
        <p:nvPicPr>
          <p:cNvPr id="450" name="Google Shape;450;p65"/>
          <p:cNvPicPr preferRelativeResize="0"/>
          <p:nvPr/>
        </p:nvPicPr>
        <p:blipFill>
          <a:blip r:embed="rId4">
            <a:alphaModFix/>
          </a:blip>
          <a:stretch>
            <a:fillRect/>
          </a:stretch>
        </p:blipFill>
        <p:spPr>
          <a:xfrm>
            <a:off x="5934825" y="1660881"/>
            <a:ext cx="2751974" cy="27519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6"/>
          <p:cNvSpPr txBox="1"/>
          <p:nvPr/>
        </p:nvSpPr>
        <p:spPr>
          <a:xfrm>
            <a:off x="494634" y="430060"/>
            <a:ext cx="8337666" cy="545021"/>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b="0" i="1" lang="es-MX" sz="3500" u="none" cap="none" strike="noStrike">
                <a:solidFill>
                  <a:srgbClr val="000000"/>
                </a:solidFill>
                <a:latin typeface="Anton"/>
                <a:ea typeface="Anton"/>
                <a:cs typeface="Anton"/>
                <a:sym typeface="Anton"/>
              </a:rPr>
              <a:t>Algoritmos de bagging</a:t>
            </a:r>
            <a:endParaRPr b="0" i="1" sz="3500" u="none" cap="none" strike="noStrike">
              <a:solidFill>
                <a:srgbClr val="000000"/>
              </a:solidFill>
              <a:latin typeface="Anton"/>
              <a:ea typeface="Anton"/>
              <a:cs typeface="Anton"/>
              <a:sym typeface="Anton"/>
            </a:endParaRPr>
          </a:p>
        </p:txBody>
      </p:sp>
      <p:sp>
        <p:nvSpPr>
          <p:cNvPr id="456" name="Google Shape;456;p66"/>
          <p:cNvSpPr txBox="1"/>
          <p:nvPr/>
        </p:nvSpPr>
        <p:spPr>
          <a:xfrm>
            <a:off x="589524" y="1175972"/>
            <a:ext cx="8757600" cy="369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Entonces …. ¿Cuál es el algoritmo más popular de Bagging? </a:t>
            </a:r>
            <a:r>
              <a:rPr b="1" lang="es-MX" sz="1800">
                <a:highlight>
                  <a:srgbClr val="3CEFAB"/>
                </a:highlight>
                <a:latin typeface="Helvetica Neue"/>
                <a:ea typeface="Helvetica Neue"/>
                <a:cs typeface="Helvetica Neue"/>
                <a:sym typeface="Helvetica Neue"/>
              </a:rPr>
              <a:t>¡</a:t>
            </a:r>
            <a:r>
              <a:rPr b="1" i="0" lang="es-MX" sz="1800" u="none" cap="none" strike="noStrike">
                <a:solidFill>
                  <a:srgbClr val="000000"/>
                </a:solidFill>
                <a:highlight>
                  <a:srgbClr val="3CEFAB"/>
                </a:highlight>
                <a:latin typeface="Helvetica Neue"/>
                <a:ea typeface="Helvetica Neue"/>
                <a:cs typeface="Helvetica Neue"/>
                <a:sym typeface="Helvetica Neue"/>
              </a:rPr>
              <a:t>Random Forest!  </a:t>
            </a:r>
            <a:r>
              <a:rPr b="1" i="0" lang="es-MX" sz="1800" u="none" cap="none" strike="noStrike">
                <a:solidFill>
                  <a:srgbClr val="000000"/>
                </a:solidFill>
                <a:highlight>
                  <a:srgbClr val="FFFFFF"/>
                </a:highlight>
                <a:latin typeface="Helvetica Neue Light"/>
                <a:ea typeface="Helvetica Neue Light"/>
                <a:cs typeface="Helvetica Neue Light"/>
                <a:sym typeface="Helvetica Neue Light"/>
              </a:rPr>
              <a:t> </a:t>
            </a:r>
            <a:endParaRPr sz="1800"/>
          </a:p>
        </p:txBody>
      </p:sp>
      <p:sp>
        <p:nvSpPr>
          <p:cNvPr descr="What is a Random Forest? | TIBCO Software" id="457" name="Google Shape;457;p66"/>
          <p:cNvSpPr/>
          <p:nvPr/>
        </p:nvSpPr>
        <p:spPr>
          <a:xfrm>
            <a:off x="407324" y="2419350"/>
            <a:ext cx="4317076" cy="431707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파이썬으로 머신러닝 배우기 - 랜덤 포레스트(RandomForestRegressor)" id="458" name="Google Shape;458;p66"/>
          <p:cNvPicPr preferRelativeResize="0"/>
          <p:nvPr/>
        </p:nvPicPr>
        <p:blipFill rotWithShape="1">
          <a:blip r:embed="rId3">
            <a:alphaModFix/>
          </a:blip>
          <a:srcRect b="0" l="0" r="0" t="0"/>
          <a:stretch/>
        </p:blipFill>
        <p:spPr>
          <a:xfrm>
            <a:off x="2367480" y="1797663"/>
            <a:ext cx="4713839" cy="3193451"/>
          </a:xfrm>
          <a:prstGeom prst="rect">
            <a:avLst/>
          </a:prstGeom>
          <a:noFill/>
          <a:ln>
            <a:noFill/>
          </a:ln>
        </p:spPr>
      </p:pic>
      <p:pic>
        <p:nvPicPr>
          <p:cNvPr id="459" name="Google Shape;459;p66"/>
          <p:cNvPicPr preferRelativeResize="0"/>
          <p:nvPr/>
        </p:nvPicPr>
        <p:blipFill>
          <a:blip r:embed="rId4">
            <a:alphaModFix/>
          </a:blip>
          <a:stretch>
            <a:fillRect/>
          </a:stretch>
        </p:blipFill>
        <p:spPr>
          <a:xfrm>
            <a:off x="287925" y="194905"/>
            <a:ext cx="780175" cy="780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63" name="Shape 463"/>
        <p:cNvGrpSpPr/>
        <p:nvPr/>
      </p:nvGrpSpPr>
      <p:grpSpPr>
        <a:xfrm>
          <a:off x="0" y="0"/>
          <a:ext cx="0" cy="0"/>
          <a:chOff x="0" y="0"/>
          <a:chExt cx="0" cy="0"/>
        </a:xfrm>
      </p:grpSpPr>
      <p:sp>
        <p:nvSpPr>
          <p:cNvPr id="464" name="Google Shape;464;p6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MX" sz="3600">
                <a:solidFill>
                  <a:srgbClr val="121212"/>
                </a:solidFill>
                <a:latin typeface="Anton"/>
                <a:ea typeface="Anton"/>
                <a:cs typeface="Anton"/>
                <a:sym typeface="Anton"/>
              </a:rPr>
              <a:t>MÉTODOS</a:t>
            </a:r>
            <a:r>
              <a:rPr i="1" lang="es-MX" sz="3600">
                <a:solidFill>
                  <a:srgbClr val="121212"/>
                </a:solidFill>
                <a:latin typeface="Anton"/>
                <a:ea typeface="Anton"/>
                <a:cs typeface="Anton"/>
                <a:sym typeface="Anton"/>
              </a:rPr>
              <a:t> DE BOOSTING</a:t>
            </a:r>
            <a:endParaRPr b="0" i="1" sz="3600" u="none" cap="none" strike="noStrike">
              <a:solidFill>
                <a:srgbClr val="121212"/>
              </a:solidFill>
              <a:latin typeface="Anton"/>
              <a:ea typeface="Anton"/>
              <a:cs typeface="Anton"/>
              <a:sym typeface="Anton"/>
            </a:endParaRPr>
          </a:p>
        </p:txBody>
      </p:sp>
      <p:pic>
        <p:nvPicPr>
          <p:cNvPr id="465" name="Google Shape;465;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8"/>
          <p:cNvSpPr txBox="1"/>
          <p:nvPr/>
        </p:nvSpPr>
        <p:spPr>
          <a:xfrm>
            <a:off x="494634" y="430060"/>
            <a:ext cx="8337666" cy="545021"/>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b="0" i="1" lang="es-MX" sz="3500" u="none" cap="none" strike="noStrike">
                <a:solidFill>
                  <a:srgbClr val="000000"/>
                </a:solidFill>
                <a:latin typeface="Anton"/>
                <a:ea typeface="Anton"/>
                <a:cs typeface="Anton"/>
                <a:sym typeface="Anton"/>
              </a:rPr>
              <a:t>Algoritmos de boosting</a:t>
            </a:r>
            <a:endParaRPr b="0" i="1" sz="3500" u="none" cap="none" strike="noStrike">
              <a:solidFill>
                <a:srgbClr val="000000"/>
              </a:solidFill>
              <a:latin typeface="Anton"/>
              <a:ea typeface="Anton"/>
              <a:cs typeface="Anton"/>
              <a:sym typeface="Anton"/>
            </a:endParaRPr>
          </a:p>
        </p:txBody>
      </p:sp>
      <p:sp>
        <p:nvSpPr>
          <p:cNvPr id="471" name="Google Shape;471;p68"/>
          <p:cNvSpPr txBox="1"/>
          <p:nvPr/>
        </p:nvSpPr>
        <p:spPr>
          <a:xfrm>
            <a:off x="342234" y="1252172"/>
            <a:ext cx="8547600" cy="1744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En los algoritmos de boosting, los modelos simples son utilizados secuencialmente, es decir, </a:t>
            </a:r>
            <a:r>
              <a:rPr b="1" i="0" lang="es-MX" sz="1800" u="none" cap="none" strike="noStrike">
                <a:solidFill>
                  <a:srgbClr val="000000"/>
                </a:solidFill>
                <a:highlight>
                  <a:srgbClr val="FFFFFF"/>
                </a:highlight>
                <a:latin typeface="Helvetica Neue"/>
                <a:ea typeface="Helvetica Neue"/>
                <a:cs typeface="Helvetica Neue"/>
                <a:sym typeface="Helvetica Neue"/>
              </a:rPr>
              <a:t>cada modelo simple va delante o detrás de otro modelo simple</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 </a:t>
            </a:r>
            <a:endParaRPr sz="1800"/>
          </a:p>
          <a:p>
            <a:pPr indent="0" lvl="0" marL="0" marR="0" rtl="0" algn="ctr">
              <a:lnSpc>
                <a:spcPct val="150000"/>
              </a:lnSpc>
              <a:spcBef>
                <a:spcPts val="1000"/>
              </a:spcBef>
              <a:spcAft>
                <a:spcPts val="1000"/>
              </a:spcAft>
              <a:buNone/>
            </a:pP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El principal objetivo de los métodos secuenciales es el de </a:t>
            </a:r>
            <a:r>
              <a:rPr b="1" i="0" lang="es-MX" sz="1800" u="none" cap="none" strike="noStrike">
                <a:solidFill>
                  <a:srgbClr val="000000"/>
                </a:solidFill>
                <a:highlight>
                  <a:srgbClr val="FFFFFF"/>
                </a:highlight>
                <a:latin typeface="Helvetica Neue"/>
                <a:ea typeface="Helvetica Neue"/>
                <a:cs typeface="Helvetica Neue"/>
                <a:sym typeface="Helvetica Neue"/>
              </a:rPr>
              <a:t>aprovecharse de la dependencia entre los modelos simples</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a:t>
            </a:r>
            <a:endParaRPr b="1"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472" name="Google Shape;472;p68"/>
          <p:cNvPicPr preferRelativeResize="0"/>
          <p:nvPr/>
        </p:nvPicPr>
        <p:blipFill>
          <a:blip r:embed="rId3">
            <a:alphaModFix/>
          </a:blip>
          <a:stretch>
            <a:fillRect/>
          </a:stretch>
        </p:blipFill>
        <p:spPr>
          <a:xfrm>
            <a:off x="3754301" y="3245400"/>
            <a:ext cx="1438100" cy="1438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26" name="Shape 226"/>
        <p:cNvGrpSpPr/>
        <p:nvPr/>
      </p:nvGrpSpPr>
      <p:grpSpPr>
        <a:xfrm>
          <a:off x="0" y="0"/>
          <a:ext cx="0" cy="0"/>
          <a:chOff x="0" y="0"/>
          <a:chExt cx="0" cy="0"/>
        </a:xfrm>
      </p:grpSpPr>
      <p:sp>
        <p:nvSpPr>
          <p:cNvPr id="227" name="Google Shape;227;p4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MX" sz="3600">
                <a:solidFill>
                  <a:srgbClr val="121212"/>
                </a:solidFill>
                <a:latin typeface="Anton"/>
                <a:ea typeface="Anton"/>
                <a:cs typeface="Anton"/>
                <a:sym typeface="Anton"/>
              </a:rPr>
              <a:t>MAPA DE CONCEPTOS</a:t>
            </a:r>
            <a:endParaRPr i="1" sz="3600">
              <a:solidFill>
                <a:srgbClr val="121212"/>
              </a:solidFill>
              <a:latin typeface="Anton"/>
              <a:ea typeface="Anton"/>
              <a:cs typeface="Anton"/>
              <a:sym typeface="Anton"/>
            </a:endParaRPr>
          </a:p>
        </p:txBody>
      </p:sp>
      <p:pic>
        <p:nvPicPr>
          <p:cNvPr id="228" name="Google Shape;228;p4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9"/>
          <p:cNvSpPr txBox="1"/>
          <p:nvPr/>
        </p:nvSpPr>
        <p:spPr>
          <a:xfrm>
            <a:off x="494634" y="430060"/>
            <a:ext cx="8337666" cy="545021"/>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b="0" i="1" lang="es-MX" sz="3500" u="none" cap="none" strike="noStrike">
                <a:solidFill>
                  <a:srgbClr val="000000"/>
                </a:solidFill>
                <a:latin typeface="Anton"/>
                <a:ea typeface="Anton"/>
                <a:cs typeface="Anton"/>
                <a:sym typeface="Anton"/>
              </a:rPr>
              <a:t>Algoritmos de boosting</a:t>
            </a:r>
            <a:endParaRPr b="0" i="1" sz="3500" u="none" cap="none" strike="noStrike">
              <a:solidFill>
                <a:srgbClr val="000000"/>
              </a:solidFill>
              <a:latin typeface="Anton"/>
              <a:ea typeface="Anton"/>
              <a:cs typeface="Anton"/>
              <a:sym typeface="Anton"/>
            </a:endParaRPr>
          </a:p>
        </p:txBody>
      </p:sp>
      <p:sp>
        <p:nvSpPr>
          <p:cNvPr id="478" name="Google Shape;478;p69"/>
          <p:cNvSpPr txBox="1"/>
          <p:nvPr/>
        </p:nvSpPr>
        <p:spPr>
          <a:xfrm>
            <a:off x="245275" y="1133113"/>
            <a:ext cx="8690400" cy="21600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El rendimiento general puede ser mejorado haciendo que un modelo simple posterior, le d</a:t>
            </a:r>
            <a:r>
              <a:rPr lang="es-MX" sz="1800">
                <a:highlight>
                  <a:srgbClr val="FFFFFF"/>
                </a:highlight>
                <a:latin typeface="Helvetica Neue Light"/>
                <a:ea typeface="Helvetica Neue Light"/>
                <a:cs typeface="Helvetica Neue Light"/>
                <a:sym typeface="Helvetica Neue Light"/>
              </a:rPr>
              <a:t>é</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 más importancia a los errores cometidos por un modelo simple previo.</a:t>
            </a:r>
            <a:endParaRPr sz="1800">
              <a:highlight>
                <a:srgbClr val="FFFFFF"/>
              </a:highlight>
              <a:latin typeface="Helvetica Neue Light"/>
              <a:ea typeface="Helvetica Neue Light"/>
              <a:cs typeface="Helvetica Neue Light"/>
              <a:sym typeface="Helvetica Neue Light"/>
            </a:endParaRPr>
          </a:p>
          <a:p>
            <a:pPr indent="0" lvl="0" marL="0" marR="0" rtl="0" algn="ctr">
              <a:lnSpc>
                <a:spcPct val="150000"/>
              </a:lnSpc>
              <a:spcBef>
                <a:spcPts val="1000"/>
              </a:spcBef>
              <a:spcAft>
                <a:spcPts val="1000"/>
              </a:spcAft>
              <a:buNone/>
            </a:pPr>
            <a:r>
              <a:rPr b="1" i="0" lang="es-MX" sz="1800" u="none" cap="none" strike="noStrike">
                <a:solidFill>
                  <a:srgbClr val="000000"/>
                </a:solidFill>
                <a:highlight>
                  <a:srgbClr val="FFFFFF"/>
                </a:highlight>
                <a:latin typeface="Helvetica Neue"/>
                <a:ea typeface="Helvetica Neue"/>
                <a:cs typeface="Helvetica Neue"/>
                <a:sym typeface="Helvetica Neue"/>
              </a:rPr>
              <a:t>Sería como si nosotros al resolver un problema, aprovechásemos nuestro conocimiento de los errores de otros para mejorar en algo intentando no cometerlos nosotros</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a:t>
            </a:r>
            <a:endParaRPr sz="1800"/>
          </a:p>
        </p:txBody>
      </p:sp>
      <p:sp>
        <p:nvSpPr>
          <p:cNvPr descr="What is a Random Forest? | TIBCO Software" id="479" name="Google Shape;479;p69"/>
          <p:cNvSpPr/>
          <p:nvPr/>
        </p:nvSpPr>
        <p:spPr>
          <a:xfrm>
            <a:off x="407324" y="2419350"/>
            <a:ext cx="4317076" cy="431707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80" name="Google Shape;480;p69"/>
          <p:cNvPicPr preferRelativeResize="0"/>
          <p:nvPr/>
        </p:nvPicPr>
        <p:blipFill>
          <a:blip r:embed="rId3">
            <a:alphaModFix/>
          </a:blip>
          <a:stretch>
            <a:fillRect/>
          </a:stretch>
        </p:blipFill>
        <p:spPr>
          <a:xfrm>
            <a:off x="3754301" y="3474000"/>
            <a:ext cx="1438100" cy="1438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0"/>
          <p:cNvSpPr txBox="1"/>
          <p:nvPr/>
        </p:nvSpPr>
        <p:spPr>
          <a:xfrm>
            <a:off x="494634" y="277660"/>
            <a:ext cx="8337600" cy="545100"/>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b="0" i="1" lang="es-MX" sz="3500" u="none" cap="none" strike="noStrike">
                <a:solidFill>
                  <a:srgbClr val="000000"/>
                </a:solidFill>
                <a:latin typeface="Anton"/>
                <a:ea typeface="Anton"/>
                <a:cs typeface="Anton"/>
                <a:sym typeface="Anton"/>
              </a:rPr>
              <a:t>Algoritmos de boosting</a:t>
            </a:r>
            <a:endParaRPr b="0" i="1" sz="3500" u="none" cap="none" strike="noStrike">
              <a:solidFill>
                <a:srgbClr val="000000"/>
              </a:solidFill>
              <a:latin typeface="Anton"/>
              <a:ea typeface="Anton"/>
              <a:cs typeface="Anton"/>
              <a:sym typeface="Anton"/>
            </a:endParaRPr>
          </a:p>
        </p:txBody>
      </p:sp>
      <p:pic>
        <p:nvPicPr>
          <p:cNvPr id="486" name="Google Shape;486;p70"/>
          <p:cNvPicPr preferRelativeResize="0"/>
          <p:nvPr/>
        </p:nvPicPr>
        <p:blipFill rotWithShape="1">
          <a:blip r:embed="rId3">
            <a:alphaModFix/>
          </a:blip>
          <a:srcRect b="0" l="0" r="0" t="0"/>
          <a:stretch/>
        </p:blipFill>
        <p:spPr>
          <a:xfrm>
            <a:off x="3158837" y="1080655"/>
            <a:ext cx="5164989" cy="4001446"/>
          </a:xfrm>
          <a:prstGeom prst="rect">
            <a:avLst/>
          </a:prstGeom>
          <a:noFill/>
          <a:ln>
            <a:noFill/>
          </a:ln>
        </p:spPr>
      </p:pic>
      <p:sp>
        <p:nvSpPr>
          <p:cNvPr id="487" name="Google Shape;487;p70"/>
          <p:cNvSpPr txBox="1"/>
          <p:nvPr/>
        </p:nvSpPr>
        <p:spPr>
          <a:xfrm>
            <a:off x="243375" y="2188050"/>
            <a:ext cx="29745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s-MX" sz="1800" u="none" cap="none" strike="noStrike">
                <a:solidFill>
                  <a:srgbClr val="000000"/>
                </a:solidFill>
                <a:highlight>
                  <a:srgbClr val="3CEFAB"/>
                </a:highlight>
                <a:latin typeface="Helvetica Neue Light"/>
                <a:ea typeface="Helvetica Neue Light"/>
                <a:cs typeface="Helvetica Neue Light"/>
                <a:sym typeface="Helvetica Neue Light"/>
              </a:rPr>
              <a:t>E</a:t>
            </a:r>
            <a:r>
              <a:rPr lang="es-MX" sz="1800">
                <a:highlight>
                  <a:srgbClr val="3CEFAB"/>
                </a:highlight>
                <a:latin typeface="Helvetica Neue Light"/>
                <a:ea typeface="Helvetica Neue Light"/>
                <a:cs typeface="Helvetica Neue Light"/>
                <a:sym typeface="Helvetica Neue Light"/>
              </a:rPr>
              <a:t>n este gráfico, vemos cómo funciona el boosting</a:t>
            </a:r>
            <a:r>
              <a:rPr b="0" i="0" lang="es-MX" sz="1800" u="none" cap="none" strike="noStrike">
                <a:solidFill>
                  <a:srgbClr val="000000"/>
                </a:solidFill>
                <a:highlight>
                  <a:srgbClr val="3CEFAB"/>
                </a:highlight>
                <a:latin typeface="Helvetica Neue Light"/>
                <a:ea typeface="Helvetica Neue Light"/>
                <a:cs typeface="Helvetica Neue Light"/>
                <a:sym typeface="Helvetica Neue Light"/>
              </a:rPr>
              <a:t>.</a:t>
            </a:r>
            <a:endParaRPr b="0" i="0" sz="1800" u="none" cap="none" strike="noStrike">
              <a:solidFill>
                <a:srgbClr val="000000"/>
              </a:solidFill>
              <a:highlight>
                <a:srgbClr val="3CEFAB"/>
              </a:highlight>
              <a:latin typeface="Helvetica Neue Light"/>
              <a:ea typeface="Helvetica Neue Light"/>
              <a:cs typeface="Helvetica Neue Light"/>
              <a:sym typeface="Helvetica Neue Light"/>
            </a:endParaRPr>
          </a:p>
        </p:txBody>
      </p:sp>
      <p:pic>
        <p:nvPicPr>
          <p:cNvPr id="488" name="Google Shape;488;p70"/>
          <p:cNvPicPr preferRelativeResize="0"/>
          <p:nvPr/>
        </p:nvPicPr>
        <p:blipFill>
          <a:blip r:embed="rId4">
            <a:alphaModFix/>
          </a:blip>
          <a:stretch>
            <a:fillRect/>
          </a:stretch>
        </p:blipFill>
        <p:spPr>
          <a:xfrm>
            <a:off x="129225" y="133225"/>
            <a:ext cx="841850" cy="841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1"/>
          <p:cNvSpPr txBox="1"/>
          <p:nvPr/>
        </p:nvSpPr>
        <p:spPr>
          <a:xfrm>
            <a:off x="494634" y="430060"/>
            <a:ext cx="8337666" cy="545021"/>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i="1" lang="es-MX" sz="3500">
                <a:latin typeface="Anton"/>
                <a:ea typeface="Anton"/>
                <a:cs typeface="Anton"/>
                <a:sym typeface="Anton"/>
              </a:rPr>
              <a:t>Predicciones de modelo</a:t>
            </a:r>
            <a:endParaRPr b="0" i="1" sz="3500" u="none" cap="none" strike="noStrike">
              <a:solidFill>
                <a:srgbClr val="000000"/>
              </a:solidFill>
              <a:latin typeface="Anton"/>
              <a:ea typeface="Anton"/>
              <a:cs typeface="Anton"/>
              <a:sym typeface="Anton"/>
            </a:endParaRPr>
          </a:p>
        </p:txBody>
      </p:sp>
      <p:sp>
        <p:nvSpPr>
          <p:cNvPr id="494" name="Google Shape;494;p71"/>
          <p:cNvSpPr txBox="1"/>
          <p:nvPr/>
        </p:nvSpPr>
        <p:spPr>
          <a:xfrm>
            <a:off x="284724" y="1709372"/>
            <a:ext cx="87576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Las predicciones de cada modelo simple se combinan por medio de una </a:t>
            </a:r>
            <a:r>
              <a:rPr b="1" i="0" lang="es-MX" sz="1800" u="none" cap="none" strike="noStrike">
                <a:solidFill>
                  <a:srgbClr val="000000"/>
                </a:solidFill>
                <a:highlight>
                  <a:srgbClr val="FFFFFF"/>
                </a:highlight>
                <a:latin typeface="Helvetica Neue"/>
                <a:ea typeface="Helvetica Neue"/>
                <a:cs typeface="Helvetica Neue"/>
                <a:sym typeface="Helvetica Neue"/>
              </a:rPr>
              <a:t>votación (para problemas de clasificación)</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 o por medio de una </a:t>
            </a:r>
            <a:r>
              <a:rPr b="1" i="0" lang="es-MX" sz="1800" u="none" cap="none" strike="noStrike">
                <a:solidFill>
                  <a:srgbClr val="000000"/>
                </a:solidFill>
                <a:highlight>
                  <a:srgbClr val="FFFFFF"/>
                </a:highlight>
                <a:latin typeface="Helvetica Neue"/>
                <a:ea typeface="Helvetica Neue"/>
                <a:cs typeface="Helvetica Neue"/>
                <a:sym typeface="Helvetica Neue"/>
              </a:rPr>
              <a:t>suma ponderada (para problemas de regresión)</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 para producir la predicción final.</a:t>
            </a:r>
            <a:endParaRPr sz="1800"/>
          </a:p>
        </p:txBody>
      </p:sp>
      <p:sp>
        <p:nvSpPr>
          <p:cNvPr descr="What is a Random Forest? | TIBCO Software" id="495" name="Google Shape;495;p71"/>
          <p:cNvSpPr/>
          <p:nvPr/>
        </p:nvSpPr>
        <p:spPr>
          <a:xfrm>
            <a:off x="407324" y="2419350"/>
            <a:ext cx="4317076" cy="431707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96" name="Google Shape;496;p71"/>
          <p:cNvPicPr preferRelativeResize="0"/>
          <p:nvPr/>
        </p:nvPicPr>
        <p:blipFill>
          <a:blip r:embed="rId3">
            <a:alphaModFix/>
          </a:blip>
          <a:stretch>
            <a:fillRect/>
          </a:stretch>
        </p:blipFill>
        <p:spPr>
          <a:xfrm>
            <a:off x="129225" y="133225"/>
            <a:ext cx="841850" cy="841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0" name="Shape 500"/>
        <p:cNvGrpSpPr/>
        <p:nvPr/>
      </p:nvGrpSpPr>
      <p:grpSpPr>
        <a:xfrm>
          <a:off x="0" y="0"/>
          <a:ext cx="0" cy="0"/>
          <a:chOff x="0" y="0"/>
          <a:chExt cx="0" cy="0"/>
        </a:xfrm>
      </p:grpSpPr>
      <p:sp>
        <p:nvSpPr>
          <p:cNvPr id="501" name="Google Shape;501;p72"/>
          <p:cNvSpPr txBox="1"/>
          <p:nvPr/>
        </p:nvSpPr>
        <p:spPr>
          <a:xfrm>
            <a:off x="852188" y="794400"/>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E8E7E3"/>
              </a:solidFill>
            </a:endParaRPr>
          </a:p>
          <a:p>
            <a:pPr indent="0" lvl="0" marL="0" rtl="0" algn="ctr">
              <a:spcBef>
                <a:spcPts val="0"/>
              </a:spcBef>
              <a:spcAft>
                <a:spcPts val="0"/>
              </a:spcAft>
              <a:buNone/>
            </a:pPr>
            <a:r>
              <a:rPr i="1" lang="es-MX" sz="3000">
                <a:solidFill>
                  <a:srgbClr val="EEFF41"/>
                </a:solidFill>
                <a:latin typeface="Anton"/>
                <a:ea typeface="Anton"/>
                <a:cs typeface="Anton"/>
                <a:sym typeface="Anton"/>
              </a:rPr>
              <a:t>¡PARA PENSAR!</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i="1" lang="es-MX" sz="1900">
                <a:solidFill>
                  <a:schemeClr val="lt1"/>
                </a:solidFill>
                <a:highlight>
                  <a:schemeClr val="dk1"/>
                </a:highlight>
                <a:latin typeface="Helvetica Neue Light"/>
                <a:ea typeface="Helvetica Neue Light"/>
                <a:cs typeface="Helvetica Neue Light"/>
                <a:sym typeface="Helvetica Neue Light"/>
              </a:rPr>
              <a:t>¿Qué diferencia encuentras respecto al bagging?</a:t>
            </a:r>
            <a:r>
              <a:rPr i="1" lang="es-MX" sz="2000">
                <a:solidFill>
                  <a:schemeClr val="lt1"/>
                </a:solidFill>
                <a:latin typeface="Helvetica Neue Light"/>
                <a:ea typeface="Helvetica Neue Light"/>
                <a:cs typeface="Helvetica Neue Light"/>
                <a:sym typeface="Helvetica Neue Light"/>
              </a:rPr>
              <a:t> </a:t>
            </a:r>
            <a:endParaRPr sz="2000">
              <a:solidFill>
                <a:srgbClr val="E8E7E3"/>
              </a:solidFill>
              <a:latin typeface="Helvetica Neue Light"/>
              <a:ea typeface="Helvetica Neue Light"/>
              <a:cs typeface="Helvetica Neue Light"/>
              <a:sym typeface="Helvetica Neue Light"/>
            </a:endParaRPr>
          </a:p>
        </p:txBody>
      </p:sp>
      <p:pic>
        <p:nvPicPr>
          <p:cNvPr id="502" name="Google Shape;502;p72"/>
          <p:cNvPicPr preferRelativeResize="0"/>
          <p:nvPr/>
        </p:nvPicPr>
        <p:blipFill rotWithShape="1">
          <a:blip r:embed="rId4">
            <a:alphaModFix/>
          </a:blip>
          <a:srcRect b="0" l="0" r="0" t="0"/>
          <a:stretch/>
        </p:blipFill>
        <p:spPr>
          <a:xfrm>
            <a:off x="3831925" y="433075"/>
            <a:ext cx="1186525" cy="1186525"/>
          </a:xfrm>
          <a:prstGeom prst="rect">
            <a:avLst/>
          </a:prstGeom>
          <a:noFill/>
          <a:ln>
            <a:noFill/>
          </a:ln>
        </p:spPr>
      </p:pic>
      <p:sp>
        <p:nvSpPr>
          <p:cNvPr id="503" name="Google Shape;503;p72"/>
          <p:cNvSpPr txBox="1"/>
          <p:nvPr/>
        </p:nvSpPr>
        <p:spPr>
          <a:xfrm>
            <a:off x="2131800" y="3913075"/>
            <a:ext cx="4377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MX" sz="1600">
                <a:solidFill>
                  <a:schemeClr val="lt1"/>
                </a:solidFill>
                <a:latin typeface="Helvetica Neue Light"/>
                <a:ea typeface="Helvetica Neue Light"/>
                <a:cs typeface="Helvetica Neue Light"/>
                <a:sym typeface="Helvetica Neue Light"/>
              </a:rPr>
              <a:t>💬 </a:t>
            </a:r>
            <a:r>
              <a:rPr lang="es-MX" sz="1600" u="sng">
                <a:solidFill>
                  <a:schemeClr val="lt1"/>
                </a:solidFill>
                <a:latin typeface="Helvetica Neue Light"/>
                <a:ea typeface="Helvetica Neue Light"/>
                <a:cs typeface="Helvetica Neue Light"/>
                <a:sym typeface="Helvetica Neue Light"/>
              </a:rPr>
              <a:t>CONTESTA EN EL CHAT DE ZOOM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07" name="Shape 507"/>
        <p:cNvGrpSpPr/>
        <p:nvPr/>
      </p:nvGrpSpPr>
      <p:grpSpPr>
        <a:xfrm>
          <a:off x="0" y="0"/>
          <a:ext cx="0" cy="0"/>
          <a:chOff x="0" y="0"/>
          <a:chExt cx="0" cy="0"/>
        </a:xfrm>
      </p:grpSpPr>
      <p:sp>
        <p:nvSpPr>
          <p:cNvPr id="508" name="Google Shape;508;p73"/>
          <p:cNvSpPr txBox="1"/>
          <p:nvPr/>
        </p:nvSpPr>
        <p:spPr>
          <a:xfrm>
            <a:off x="691324" y="2284850"/>
            <a:ext cx="7932600" cy="1616100"/>
          </a:xfrm>
          <a:prstGeom prst="rect">
            <a:avLst/>
          </a:prstGeom>
          <a:noFill/>
          <a:ln>
            <a:noFill/>
          </a:ln>
        </p:spPr>
        <p:txBody>
          <a:bodyPr anchorCtr="0" anchor="t" bIns="45700" lIns="91425" spcFirstLastPara="1" rIns="91425" wrap="square" tIns="45700">
            <a:spAutoFit/>
          </a:bodyPr>
          <a:lstStyle/>
          <a:p>
            <a:pPr indent="0" lvl="0" marL="0" rtl="0" algn="ctr">
              <a:lnSpc>
                <a:spcPct val="150000"/>
              </a:lnSpc>
              <a:spcBef>
                <a:spcPts val="0"/>
              </a:spcBef>
              <a:spcAft>
                <a:spcPts val="0"/>
              </a:spcAft>
              <a:buClr>
                <a:schemeClr val="dk1"/>
              </a:buClr>
              <a:buFont typeface="Arial"/>
              <a:buNone/>
            </a:pPr>
            <a:r>
              <a:rPr lang="es-MX" sz="1800">
                <a:solidFill>
                  <a:schemeClr val="dk1"/>
                </a:solidFill>
                <a:highlight>
                  <a:srgbClr val="3CEFAB"/>
                </a:highlight>
                <a:latin typeface="Helvetica Neue Light"/>
                <a:ea typeface="Helvetica Neue Light"/>
                <a:cs typeface="Helvetica Neue Light"/>
                <a:sym typeface="Helvetica Neue Light"/>
              </a:rPr>
              <a:t>La diferencia con el bagging es que en </a:t>
            </a:r>
            <a:r>
              <a:rPr b="1" lang="es-MX" sz="1800">
                <a:solidFill>
                  <a:schemeClr val="dk1"/>
                </a:solidFill>
                <a:highlight>
                  <a:srgbClr val="3CEFAB"/>
                </a:highlight>
                <a:latin typeface="Helvetica Neue"/>
                <a:ea typeface="Helvetica Neue"/>
                <a:cs typeface="Helvetica Neue"/>
                <a:sym typeface="Helvetica Neue"/>
              </a:rPr>
              <a:t>el boosting los algoritmos no se entrenan independientemente, sino que se ponderan según los errores de los anteriores</a:t>
            </a:r>
            <a:r>
              <a:rPr lang="es-MX" sz="1800">
                <a:solidFill>
                  <a:schemeClr val="dk1"/>
                </a:solidFill>
                <a:highlight>
                  <a:srgbClr val="3CEFAB"/>
                </a:highlight>
                <a:latin typeface="Helvetica Neue Light"/>
                <a:ea typeface="Helvetica Neue Light"/>
                <a:cs typeface="Helvetica Neue Light"/>
                <a:sym typeface="Helvetica Neue Light"/>
              </a:rPr>
              <a:t>.</a:t>
            </a:r>
            <a:endParaRPr sz="1800">
              <a:highlight>
                <a:srgbClr val="3CEFAB"/>
              </a:highlight>
            </a:endParaRPr>
          </a:p>
          <a:p>
            <a:pPr indent="0" lvl="0" marL="0" marR="0" rtl="0" algn="ctr">
              <a:lnSpc>
                <a:spcPct val="150000"/>
              </a:lnSpc>
              <a:spcBef>
                <a:spcPts val="0"/>
              </a:spcBef>
              <a:spcAft>
                <a:spcPts val="0"/>
              </a:spcAft>
              <a:buNone/>
            </a:pPr>
            <a:r>
              <a:t/>
            </a:r>
            <a:endParaRPr b="0" i="0" sz="1800" u="none" cap="none" strike="noStrike">
              <a:solidFill>
                <a:srgbClr val="000000"/>
              </a:solidFill>
              <a:highlight>
                <a:srgbClr val="3CEFAB"/>
              </a:highlight>
              <a:latin typeface="Helvetica Neue Light"/>
              <a:ea typeface="Helvetica Neue Light"/>
              <a:cs typeface="Helvetica Neue Light"/>
              <a:sym typeface="Helvetica Neue Light"/>
            </a:endParaRPr>
          </a:p>
        </p:txBody>
      </p:sp>
      <p:pic>
        <p:nvPicPr>
          <p:cNvPr id="509" name="Google Shape;509;p73"/>
          <p:cNvPicPr preferRelativeResize="0"/>
          <p:nvPr/>
        </p:nvPicPr>
        <p:blipFill rotWithShape="1">
          <a:blip r:embed="rId3">
            <a:alphaModFix/>
          </a:blip>
          <a:srcRect b="0" l="0" r="0" t="0"/>
          <a:stretch/>
        </p:blipFill>
        <p:spPr>
          <a:xfrm>
            <a:off x="4064363" y="821575"/>
            <a:ext cx="1186525" cy="1186525"/>
          </a:xfrm>
          <a:prstGeom prst="rect">
            <a:avLst/>
          </a:prstGeom>
          <a:noFill/>
          <a:ln>
            <a:noFill/>
          </a:ln>
        </p:spPr>
      </p:pic>
      <p:sp>
        <p:nvSpPr>
          <p:cNvPr id="510" name="Google Shape;510;p73"/>
          <p:cNvSpPr txBox="1"/>
          <p:nvPr/>
        </p:nvSpPr>
        <p:spPr>
          <a:xfrm>
            <a:off x="4277425" y="3555800"/>
            <a:ext cx="9156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900"/>
              <a:t>🤯</a:t>
            </a:r>
            <a:endParaRPr sz="29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14" name="Shape 514"/>
        <p:cNvGrpSpPr/>
        <p:nvPr/>
      </p:nvGrpSpPr>
      <p:grpSpPr>
        <a:xfrm>
          <a:off x="0" y="0"/>
          <a:ext cx="0" cy="0"/>
          <a:chOff x="0" y="0"/>
          <a:chExt cx="0" cy="0"/>
        </a:xfrm>
      </p:grpSpPr>
      <p:sp>
        <p:nvSpPr>
          <p:cNvPr id="515" name="Google Shape;515;p7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MX" sz="3600">
                <a:solidFill>
                  <a:srgbClr val="121212"/>
                </a:solidFill>
                <a:latin typeface="Anton"/>
                <a:ea typeface="Anton"/>
                <a:cs typeface="Anton"/>
                <a:sym typeface="Anton"/>
              </a:rPr>
              <a:t>ALGORITMOS DE BOOSTING</a:t>
            </a:r>
            <a:endParaRPr b="0" i="1" sz="3600" u="none" cap="none" strike="noStrike">
              <a:solidFill>
                <a:srgbClr val="121212"/>
              </a:solidFill>
              <a:latin typeface="Anton"/>
              <a:ea typeface="Anton"/>
              <a:cs typeface="Anton"/>
              <a:sym typeface="Anton"/>
            </a:endParaRPr>
          </a:p>
        </p:txBody>
      </p:sp>
      <p:pic>
        <p:nvPicPr>
          <p:cNvPr id="516" name="Google Shape;516;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5"/>
          <p:cNvSpPr txBox="1"/>
          <p:nvPr/>
        </p:nvSpPr>
        <p:spPr>
          <a:xfrm>
            <a:off x="494634" y="582460"/>
            <a:ext cx="8337600" cy="545100"/>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b="0" i="1" lang="es-MX" sz="3500" u="none" cap="none" strike="noStrike">
                <a:solidFill>
                  <a:srgbClr val="000000"/>
                </a:solidFill>
                <a:latin typeface="Anton"/>
                <a:ea typeface="Anton"/>
                <a:cs typeface="Anton"/>
                <a:sym typeface="Anton"/>
              </a:rPr>
              <a:t>Algoritmos de boosting</a:t>
            </a:r>
            <a:endParaRPr b="0" i="1" sz="3500" u="none" cap="none" strike="noStrike">
              <a:solidFill>
                <a:srgbClr val="000000"/>
              </a:solidFill>
              <a:latin typeface="Anton"/>
              <a:ea typeface="Anton"/>
              <a:cs typeface="Anton"/>
              <a:sym typeface="Anton"/>
            </a:endParaRPr>
          </a:p>
        </p:txBody>
      </p:sp>
      <p:cxnSp>
        <p:nvCxnSpPr>
          <p:cNvPr id="522" name="Google Shape;522;p75"/>
          <p:cNvCxnSpPr>
            <a:stCxn id="523" idx="6"/>
            <a:endCxn id="524" idx="2"/>
          </p:cNvCxnSpPr>
          <p:nvPr/>
        </p:nvCxnSpPr>
        <p:spPr>
          <a:xfrm>
            <a:off x="1754850" y="2210850"/>
            <a:ext cx="3663900" cy="0"/>
          </a:xfrm>
          <a:prstGeom prst="straightConnector1">
            <a:avLst/>
          </a:prstGeom>
          <a:noFill/>
          <a:ln cap="flat" cmpd="sng" w="9525">
            <a:solidFill>
              <a:srgbClr val="3CEFAB"/>
            </a:solidFill>
            <a:prstDash val="solid"/>
            <a:round/>
            <a:headEnd len="med" w="med" type="none"/>
            <a:tailEnd len="med" w="med" type="none"/>
          </a:ln>
        </p:spPr>
      </p:cxnSp>
      <p:sp>
        <p:nvSpPr>
          <p:cNvPr id="523" name="Google Shape;523;p75"/>
          <p:cNvSpPr/>
          <p:nvPr/>
        </p:nvSpPr>
        <p:spPr>
          <a:xfrm>
            <a:off x="1140750" y="19038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5"/>
          <p:cNvSpPr/>
          <p:nvPr/>
        </p:nvSpPr>
        <p:spPr>
          <a:xfrm>
            <a:off x="3237055" y="19038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524" name="Google Shape;524;p75"/>
          <p:cNvSpPr/>
          <p:nvPr/>
        </p:nvSpPr>
        <p:spPr>
          <a:xfrm>
            <a:off x="5418809" y="19038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526" name="Google Shape;526;p75"/>
          <p:cNvSpPr txBox="1"/>
          <p:nvPr/>
        </p:nvSpPr>
        <p:spPr>
          <a:xfrm>
            <a:off x="413250" y="2517900"/>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MX" sz="1800">
                <a:highlight>
                  <a:srgbClr val="FFFFFF"/>
                </a:highlight>
                <a:latin typeface="Helvetica Neue"/>
                <a:ea typeface="Helvetica Neue"/>
                <a:cs typeface="Helvetica Neue"/>
                <a:sym typeface="Helvetica Neue"/>
              </a:rPr>
              <a:t>ADABOOST</a:t>
            </a:r>
            <a:endParaRPr b="1" sz="1800">
              <a:latin typeface="Helvetica Neue"/>
              <a:ea typeface="Helvetica Neue"/>
              <a:cs typeface="Helvetica Neue"/>
              <a:sym typeface="Helvetica Neue"/>
            </a:endParaRPr>
          </a:p>
        </p:txBody>
      </p:sp>
      <p:sp>
        <p:nvSpPr>
          <p:cNvPr id="527" name="Google Shape;527;p75"/>
          <p:cNvSpPr txBox="1"/>
          <p:nvPr/>
        </p:nvSpPr>
        <p:spPr>
          <a:xfrm>
            <a:off x="1254686" y="1939874"/>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528" name="Google Shape;528;p75"/>
          <p:cNvSpPr txBox="1"/>
          <p:nvPr/>
        </p:nvSpPr>
        <p:spPr>
          <a:xfrm>
            <a:off x="3375487" y="193073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529" name="Google Shape;529;p75"/>
          <p:cNvSpPr txBox="1"/>
          <p:nvPr/>
        </p:nvSpPr>
        <p:spPr>
          <a:xfrm>
            <a:off x="5551557" y="1958495"/>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cxnSp>
        <p:nvCxnSpPr>
          <p:cNvPr id="530" name="Google Shape;530;p75"/>
          <p:cNvCxnSpPr/>
          <p:nvPr/>
        </p:nvCxnSpPr>
        <p:spPr>
          <a:xfrm>
            <a:off x="3507450" y="2210850"/>
            <a:ext cx="3892500" cy="0"/>
          </a:xfrm>
          <a:prstGeom prst="straightConnector1">
            <a:avLst/>
          </a:prstGeom>
          <a:noFill/>
          <a:ln cap="flat" cmpd="sng" w="9525">
            <a:solidFill>
              <a:srgbClr val="3CEFAB"/>
            </a:solidFill>
            <a:prstDash val="solid"/>
            <a:round/>
            <a:headEnd len="med" w="med" type="none"/>
            <a:tailEnd len="med" w="med" type="none"/>
          </a:ln>
        </p:spPr>
      </p:cxnSp>
      <p:sp>
        <p:nvSpPr>
          <p:cNvPr id="531" name="Google Shape;531;p75"/>
          <p:cNvSpPr/>
          <p:nvPr/>
        </p:nvSpPr>
        <p:spPr>
          <a:xfrm>
            <a:off x="7400009" y="19038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532" name="Google Shape;532;p75"/>
          <p:cNvSpPr txBox="1"/>
          <p:nvPr/>
        </p:nvSpPr>
        <p:spPr>
          <a:xfrm>
            <a:off x="7532757" y="1958495"/>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sp>
        <p:nvSpPr>
          <p:cNvPr id="533" name="Google Shape;533;p75"/>
          <p:cNvSpPr txBox="1"/>
          <p:nvPr/>
        </p:nvSpPr>
        <p:spPr>
          <a:xfrm>
            <a:off x="2470650" y="2517900"/>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MX" sz="1800">
                <a:highlight>
                  <a:srgbClr val="FFFFFF"/>
                </a:highlight>
                <a:latin typeface="Helvetica Neue"/>
                <a:ea typeface="Helvetica Neue"/>
                <a:cs typeface="Helvetica Neue"/>
                <a:sym typeface="Helvetica Neue"/>
              </a:rPr>
              <a:t>GRADIENT BOOSTING</a:t>
            </a:r>
            <a:endParaRPr b="1" sz="1800">
              <a:latin typeface="Helvetica Neue"/>
              <a:ea typeface="Helvetica Neue"/>
              <a:cs typeface="Helvetica Neue"/>
              <a:sym typeface="Helvetica Neue"/>
            </a:endParaRPr>
          </a:p>
        </p:txBody>
      </p:sp>
      <p:sp>
        <p:nvSpPr>
          <p:cNvPr id="534" name="Google Shape;534;p75"/>
          <p:cNvSpPr txBox="1"/>
          <p:nvPr/>
        </p:nvSpPr>
        <p:spPr>
          <a:xfrm>
            <a:off x="4680450" y="2517900"/>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MX" sz="1800">
                <a:highlight>
                  <a:srgbClr val="FFFFFF"/>
                </a:highlight>
                <a:latin typeface="Helvetica Neue"/>
                <a:ea typeface="Helvetica Neue"/>
                <a:cs typeface="Helvetica Neue"/>
                <a:sym typeface="Helvetica Neue"/>
              </a:rPr>
              <a:t>XG</a:t>
            </a:r>
            <a:r>
              <a:rPr b="1" lang="es-MX" sz="1800">
                <a:highlight>
                  <a:srgbClr val="FFFFFF"/>
                </a:highlight>
                <a:latin typeface="Helvetica Neue"/>
                <a:ea typeface="Helvetica Neue"/>
                <a:cs typeface="Helvetica Neue"/>
                <a:sym typeface="Helvetica Neue"/>
              </a:rPr>
              <a:t> BOOST</a:t>
            </a:r>
            <a:endParaRPr b="1" sz="1800">
              <a:latin typeface="Helvetica Neue"/>
              <a:ea typeface="Helvetica Neue"/>
              <a:cs typeface="Helvetica Neue"/>
              <a:sym typeface="Helvetica Neue"/>
            </a:endParaRPr>
          </a:p>
        </p:txBody>
      </p:sp>
      <p:sp>
        <p:nvSpPr>
          <p:cNvPr id="535" name="Google Shape;535;p75"/>
          <p:cNvSpPr txBox="1"/>
          <p:nvPr/>
        </p:nvSpPr>
        <p:spPr>
          <a:xfrm>
            <a:off x="6661650" y="2517900"/>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MX" sz="1800">
                <a:highlight>
                  <a:srgbClr val="FFFFFF"/>
                </a:highlight>
                <a:latin typeface="Helvetica Neue"/>
                <a:ea typeface="Helvetica Neue"/>
                <a:cs typeface="Helvetica Neue"/>
                <a:sym typeface="Helvetica Neue"/>
              </a:rPr>
              <a:t>LIGHT GBM</a:t>
            </a:r>
            <a:endParaRPr b="1" sz="1800">
              <a:latin typeface="Helvetica Neue"/>
              <a:ea typeface="Helvetica Neue"/>
              <a:cs typeface="Helvetica Neue"/>
              <a:sym typeface="Helvetica Neue"/>
            </a:endParaRPr>
          </a:p>
        </p:txBody>
      </p:sp>
      <p:sp>
        <p:nvSpPr>
          <p:cNvPr id="536" name="Google Shape;536;p75"/>
          <p:cNvSpPr txBox="1"/>
          <p:nvPr/>
        </p:nvSpPr>
        <p:spPr>
          <a:xfrm>
            <a:off x="2789875" y="4115875"/>
            <a:ext cx="3945300" cy="492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s-MX" sz="2000">
                <a:solidFill>
                  <a:schemeClr val="dk1"/>
                </a:solidFill>
                <a:highlight>
                  <a:schemeClr val="lt1"/>
                </a:highlight>
                <a:latin typeface="Helvetica Neue Light"/>
                <a:ea typeface="Helvetica Neue Light"/>
                <a:cs typeface="Helvetica Neue Light"/>
                <a:sym typeface="Helvetica Neue Light"/>
              </a:rPr>
              <a:t>Veámos de qué se tratan</a:t>
            </a:r>
            <a:endParaRPr>
              <a:latin typeface="Helvetica Neue Light"/>
              <a:ea typeface="Helvetica Neue Light"/>
              <a:cs typeface="Helvetica Neue Light"/>
              <a:sym typeface="Helvetica Neue Light"/>
            </a:endParaRPr>
          </a:p>
        </p:txBody>
      </p:sp>
      <p:sp>
        <p:nvSpPr>
          <p:cNvPr id="537" name="Google Shape;537;p75"/>
          <p:cNvSpPr txBox="1"/>
          <p:nvPr/>
        </p:nvSpPr>
        <p:spPr>
          <a:xfrm>
            <a:off x="5674500" y="4008175"/>
            <a:ext cx="678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700"/>
              <a:t>👉</a:t>
            </a:r>
            <a:endParaRPr sz="2700"/>
          </a:p>
        </p:txBody>
      </p:sp>
      <p:pic>
        <p:nvPicPr>
          <p:cNvPr id="538" name="Google Shape;538;p75"/>
          <p:cNvPicPr preferRelativeResize="0"/>
          <p:nvPr/>
        </p:nvPicPr>
        <p:blipFill>
          <a:blip r:embed="rId3">
            <a:alphaModFix/>
          </a:blip>
          <a:stretch>
            <a:fillRect/>
          </a:stretch>
        </p:blipFill>
        <p:spPr>
          <a:xfrm>
            <a:off x="129225" y="133225"/>
            <a:ext cx="841850" cy="841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6"/>
          <p:cNvSpPr txBox="1"/>
          <p:nvPr/>
        </p:nvSpPr>
        <p:spPr>
          <a:xfrm>
            <a:off x="494634" y="430060"/>
            <a:ext cx="8337600" cy="545100"/>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b="0" i="1" lang="es-MX" sz="3500" u="none" cap="none" strike="noStrike">
                <a:solidFill>
                  <a:srgbClr val="000000"/>
                </a:solidFill>
                <a:latin typeface="Anton"/>
                <a:ea typeface="Anton"/>
                <a:cs typeface="Anton"/>
                <a:sym typeface="Anton"/>
              </a:rPr>
              <a:t>A</a:t>
            </a:r>
            <a:r>
              <a:rPr i="1" lang="es-MX" sz="3500">
                <a:latin typeface="Anton"/>
                <a:ea typeface="Anton"/>
                <a:cs typeface="Anton"/>
                <a:sym typeface="Anton"/>
              </a:rPr>
              <a:t>daboost</a:t>
            </a:r>
            <a:endParaRPr b="0" i="1" sz="3500" u="none" cap="none" strike="noStrike">
              <a:solidFill>
                <a:srgbClr val="000000"/>
              </a:solidFill>
              <a:latin typeface="Anton"/>
              <a:ea typeface="Anton"/>
              <a:cs typeface="Anton"/>
              <a:sym typeface="Anton"/>
            </a:endParaRPr>
          </a:p>
        </p:txBody>
      </p:sp>
      <p:sp>
        <p:nvSpPr>
          <p:cNvPr id="544" name="Google Shape;544;p76"/>
          <p:cNvSpPr txBox="1"/>
          <p:nvPr/>
        </p:nvSpPr>
        <p:spPr>
          <a:xfrm>
            <a:off x="464825" y="1480775"/>
            <a:ext cx="8196600" cy="1616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s-MX" sz="1800">
                <a:solidFill>
                  <a:schemeClr val="dk1"/>
                </a:solidFill>
                <a:highlight>
                  <a:schemeClr val="lt1"/>
                </a:highlight>
                <a:latin typeface="Helvetica Neue Light"/>
                <a:ea typeface="Helvetica Neue Light"/>
                <a:cs typeface="Helvetica Neue Light"/>
                <a:sym typeface="Helvetica Neue Light"/>
              </a:rPr>
              <a:t>Este algoritmo</a:t>
            </a:r>
            <a:r>
              <a:rPr b="1" lang="es-MX" sz="1800">
                <a:solidFill>
                  <a:schemeClr val="dk1"/>
                </a:solidFill>
                <a:highlight>
                  <a:schemeClr val="lt1"/>
                </a:highlight>
                <a:latin typeface="Helvetica Neue"/>
                <a:ea typeface="Helvetica Neue"/>
                <a:cs typeface="Helvetica Neue"/>
                <a:sym typeface="Helvetica Neue"/>
              </a:rPr>
              <a:t> entrena de forma secuencial un conjunto de aprendices débiles a partir de un algoritmo base común</a:t>
            </a:r>
            <a:r>
              <a:rPr lang="es-MX" sz="1800">
                <a:solidFill>
                  <a:schemeClr val="dk1"/>
                </a:solidFill>
                <a:highlight>
                  <a:schemeClr val="lt1"/>
                </a:highlight>
                <a:latin typeface="Helvetica Neue Light"/>
                <a:ea typeface="Helvetica Neue Light"/>
                <a:cs typeface="Helvetica Neue Light"/>
                <a:sym typeface="Helvetica Neue Light"/>
              </a:rPr>
              <a:t>. Todos los aprendices son entrenados con el mismo conjunto de datos pero éstos van recibiendo pesos que dependen de los errores cometidos por cada aprendiz. </a:t>
            </a:r>
            <a:endParaRPr sz="1200"/>
          </a:p>
        </p:txBody>
      </p:sp>
      <p:pic>
        <p:nvPicPr>
          <p:cNvPr id="545" name="Google Shape;545;p76"/>
          <p:cNvPicPr preferRelativeResize="0"/>
          <p:nvPr/>
        </p:nvPicPr>
        <p:blipFill>
          <a:blip r:embed="rId3">
            <a:alphaModFix/>
          </a:blip>
          <a:stretch>
            <a:fillRect/>
          </a:stretch>
        </p:blipFill>
        <p:spPr>
          <a:xfrm>
            <a:off x="7915400" y="281638"/>
            <a:ext cx="841850" cy="841850"/>
          </a:xfrm>
          <a:prstGeom prst="rect">
            <a:avLst/>
          </a:prstGeom>
          <a:noFill/>
          <a:ln>
            <a:noFill/>
          </a:ln>
        </p:spPr>
      </p:pic>
      <p:sp>
        <p:nvSpPr>
          <p:cNvPr id="546" name="Google Shape;546;p76"/>
          <p:cNvSpPr/>
          <p:nvPr/>
        </p:nvSpPr>
        <p:spPr>
          <a:xfrm>
            <a:off x="339850" y="3798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6"/>
          <p:cNvSpPr txBox="1"/>
          <p:nvPr/>
        </p:nvSpPr>
        <p:spPr>
          <a:xfrm>
            <a:off x="453786" y="415874"/>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548" name="Google Shape;548;p76"/>
          <p:cNvSpPr txBox="1"/>
          <p:nvPr/>
        </p:nvSpPr>
        <p:spPr>
          <a:xfrm>
            <a:off x="418425" y="3538175"/>
            <a:ext cx="8395200" cy="7464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s-MX" sz="1700" u="none" cap="none" strike="noStrike">
                <a:solidFill>
                  <a:srgbClr val="000000"/>
                </a:solidFill>
                <a:highlight>
                  <a:srgbClr val="FFFFFF"/>
                </a:highlight>
                <a:latin typeface="Helvetica Neue Light"/>
                <a:ea typeface="Helvetica Neue Light"/>
                <a:cs typeface="Helvetica Neue Light"/>
                <a:sym typeface="Helvetica Neue Light"/>
              </a:rPr>
              <a:t>Así, inicialmente todos las muestras reciben un peso inicial </a:t>
            </a:r>
            <a:r>
              <a:rPr b="1" i="0" lang="es-MX" sz="1700" u="none" cap="none" strike="noStrike">
                <a:solidFill>
                  <a:srgbClr val="000000"/>
                </a:solidFill>
                <a:highlight>
                  <a:srgbClr val="3CEFAB"/>
                </a:highlight>
                <a:latin typeface="Helvetica Neue"/>
                <a:ea typeface="Helvetica Neue"/>
                <a:cs typeface="Helvetica Neue"/>
                <a:sym typeface="Helvetica Neue"/>
              </a:rPr>
              <a:t>wi de 1/n </a:t>
            </a:r>
            <a:r>
              <a:rPr b="0" i="0" lang="es-MX" sz="1700" u="none" cap="none" strike="noStrike">
                <a:solidFill>
                  <a:srgbClr val="000000"/>
                </a:solidFill>
                <a:highlight>
                  <a:srgbClr val="FFFFFF"/>
                </a:highlight>
                <a:latin typeface="Helvetica Neue Light"/>
                <a:ea typeface="Helvetica Neue Light"/>
                <a:cs typeface="Helvetica Neue Light"/>
                <a:sym typeface="Helvetica Neue Light"/>
              </a:rPr>
              <a:t>(suponiendo que haya n muestras). </a:t>
            </a:r>
            <a:r>
              <a:rPr b="1" i="0" lang="es-MX" sz="1700" u="none" cap="none" strike="noStrike">
                <a:solidFill>
                  <a:srgbClr val="000000"/>
                </a:solidFill>
                <a:highlight>
                  <a:srgbClr val="FFFFFF"/>
                </a:highlight>
                <a:latin typeface="Helvetica Neue"/>
                <a:ea typeface="Helvetica Neue"/>
                <a:cs typeface="Helvetica Neue"/>
                <a:sym typeface="Helvetica Neue"/>
              </a:rPr>
              <a:t>El primer aprendiz es entrenado y se estima su tasa de error.</a:t>
            </a:r>
            <a:r>
              <a:rPr b="0" i="0" lang="es-MX" sz="1700" u="none" cap="none" strike="noStrike">
                <a:solidFill>
                  <a:srgbClr val="000000"/>
                </a:solidFill>
                <a:highlight>
                  <a:srgbClr val="FFFFFF"/>
                </a:highlight>
                <a:latin typeface="Helvetica Neue Light"/>
                <a:ea typeface="Helvetica Neue Light"/>
                <a:cs typeface="Helvetica Neue Light"/>
                <a:sym typeface="Helvetica Neue Light"/>
              </a:rPr>
              <a:t> </a:t>
            </a:r>
            <a:endParaRPr sz="1700"/>
          </a:p>
        </p:txBody>
      </p:sp>
      <p:sp>
        <p:nvSpPr>
          <p:cNvPr id="549" name="Google Shape;549;p76"/>
          <p:cNvSpPr txBox="1"/>
          <p:nvPr/>
        </p:nvSpPr>
        <p:spPr>
          <a:xfrm>
            <a:off x="4511000" y="4378150"/>
            <a:ext cx="841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300"/>
              <a:t>👉</a:t>
            </a:r>
            <a:endParaRPr sz="23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7"/>
          <p:cNvSpPr txBox="1"/>
          <p:nvPr/>
        </p:nvSpPr>
        <p:spPr>
          <a:xfrm>
            <a:off x="418434" y="277660"/>
            <a:ext cx="8337600" cy="545100"/>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b="0" i="1" lang="es-MX" sz="3500" u="none" cap="none" strike="noStrike">
                <a:solidFill>
                  <a:srgbClr val="000000"/>
                </a:solidFill>
                <a:latin typeface="Anton"/>
                <a:ea typeface="Anton"/>
                <a:cs typeface="Anton"/>
                <a:sym typeface="Anton"/>
              </a:rPr>
              <a:t>A</a:t>
            </a:r>
            <a:r>
              <a:rPr i="1" lang="es-MX" sz="3500">
                <a:latin typeface="Anton"/>
                <a:ea typeface="Anton"/>
                <a:cs typeface="Anton"/>
                <a:sym typeface="Anton"/>
              </a:rPr>
              <a:t>daboost</a:t>
            </a:r>
            <a:endParaRPr b="0" i="1" sz="3500" u="none" cap="none" strike="noStrike">
              <a:solidFill>
                <a:srgbClr val="000000"/>
              </a:solidFill>
              <a:latin typeface="Anton"/>
              <a:ea typeface="Anton"/>
              <a:cs typeface="Anton"/>
              <a:sym typeface="Anton"/>
            </a:endParaRPr>
          </a:p>
        </p:txBody>
      </p:sp>
      <p:pic>
        <p:nvPicPr>
          <p:cNvPr id="555" name="Google Shape;555;p77"/>
          <p:cNvPicPr preferRelativeResize="0"/>
          <p:nvPr/>
        </p:nvPicPr>
        <p:blipFill>
          <a:blip r:embed="rId3">
            <a:alphaModFix/>
          </a:blip>
          <a:stretch>
            <a:fillRect/>
          </a:stretch>
        </p:blipFill>
        <p:spPr>
          <a:xfrm>
            <a:off x="7915400" y="281638"/>
            <a:ext cx="841850" cy="841850"/>
          </a:xfrm>
          <a:prstGeom prst="rect">
            <a:avLst/>
          </a:prstGeom>
          <a:noFill/>
          <a:ln>
            <a:noFill/>
          </a:ln>
        </p:spPr>
      </p:pic>
      <p:sp>
        <p:nvSpPr>
          <p:cNvPr id="556" name="Google Shape;556;p77"/>
          <p:cNvSpPr/>
          <p:nvPr/>
        </p:nvSpPr>
        <p:spPr>
          <a:xfrm>
            <a:off x="263650" y="2274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7"/>
          <p:cNvSpPr txBox="1"/>
          <p:nvPr/>
        </p:nvSpPr>
        <p:spPr>
          <a:xfrm>
            <a:off x="377586" y="263474"/>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558" name="Google Shape;558;p77"/>
          <p:cNvSpPr txBox="1"/>
          <p:nvPr/>
        </p:nvSpPr>
        <p:spPr>
          <a:xfrm>
            <a:off x="496750" y="1404575"/>
            <a:ext cx="80883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Suponiendo que estemos trabajando en un </a:t>
            </a:r>
            <a:r>
              <a:rPr b="1" i="0" lang="es-MX" sz="1800" u="none" cap="none" strike="noStrike">
                <a:solidFill>
                  <a:srgbClr val="000000"/>
                </a:solidFill>
                <a:highlight>
                  <a:srgbClr val="FFFFFF"/>
                </a:highlight>
                <a:latin typeface="Helvetica Neue"/>
                <a:ea typeface="Helvetica Neue"/>
                <a:cs typeface="Helvetica Neue"/>
                <a:sym typeface="Helvetica Neue"/>
              </a:rPr>
              <a:t>problema de clasificación</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 esta </a:t>
            </a:r>
            <a:r>
              <a:rPr b="1" i="0" lang="es-MX" sz="1800" u="none" cap="none" strike="noStrike">
                <a:solidFill>
                  <a:srgbClr val="3CEFAB"/>
                </a:solidFill>
                <a:highlight>
                  <a:srgbClr val="FFFFFF"/>
                </a:highlight>
                <a:latin typeface="Helvetica Neue"/>
                <a:ea typeface="Helvetica Neue"/>
                <a:cs typeface="Helvetica Neue"/>
                <a:sym typeface="Helvetica Neue"/>
              </a:rPr>
              <a:t>tasa de error </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(en general, para el aprendiz j-ésimo) sería:</a:t>
            </a:r>
            <a:endParaRPr sz="1800"/>
          </a:p>
        </p:txBody>
      </p:sp>
      <p:pic>
        <p:nvPicPr>
          <p:cNvPr id="559" name="Google Shape;559;p77"/>
          <p:cNvPicPr preferRelativeResize="0"/>
          <p:nvPr/>
        </p:nvPicPr>
        <p:blipFill rotWithShape="1">
          <a:blip r:embed="rId4">
            <a:alphaModFix/>
          </a:blip>
          <a:srcRect b="15634" l="2051" r="2070" t="20471"/>
          <a:stretch/>
        </p:blipFill>
        <p:spPr>
          <a:xfrm>
            <a:off x="1177700" y="2616175"/>
            <a:ext cx="7032075" cy="785100"/>
          </a:xfrm>
          <a:prstGeom prst="rect">
            <a:avLst/>
          </a:prstGeom>
          <a:noFill/>
          <a:ln cap="flat" cmpd="sng" w="28575">
            <a:solidFill>
              <a:srgbClr val="3CEFAB"/>
            </a:solidFill>
            <a:prstDash val="solid"/>
            <a:round/>
            <a:headEnd len="sm" w="sm" type="none"/>
            <a:tailEnd len="sm" w="sm" type="none"/>
          </a:ln>
        </p:spPr>
      </p:pic>
      <p:sp>
        <p:nvSpPr>
          <p:cNvPr id="560" name="Google Shape;560;p77"/>
          <p:cNvSpPr txBox="1"/>
          <p:nvPr/>
        </p:nvSpPr>
        <p:spPr>
          <a:xfrm>
            <a:off x="949100" y="3974775"/>
            <a:ext cx="7883100" cy="746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s-MX" sz="1700" u="none" cap="none" strike="noStrike">
                <a:solidFill>
                  <a:srgbClr val="000000"/>
                </a:solidFill>
                <a:highlight>
                  <a:srgbClr val="FFFFFF"/>
                </a:highlight>
                <a:latin typeface="Helvetica Neue"/>
                <a:ea typeface="Helvetica Neue"/>
                <a:cs typeface="Helvetica Neue"/>
                <a:sym typeface="Helvetica Neue"/>
              </a:rPr>
              <a:t>S</a:t>
            </a:r>
            <a:r>
              <a:rPr b="1" lang="es-MX" sz="1700">
                <a:highlight>
                  <a:srgbClr val="FFFFFF"/>
                </a:highlight>
                <a:latin typeface="Helvetica Neue"/>
                <a:ea typeface="Helvetica Neue"/>
                <a:cs typeface="Helvetica Neue"/>
                <a:sym typeface="Helvetica Neue"/>
              </a:rPr>
              <a:t>in</a:t>
            </a:r>
            <a:r>
              <a:rPr b="1" i="0" lang="es-MX" sz="1700" u="none" cap="none" strike="noStrike">
                <a:solidFill>
                  <a:srgbClr val="000000"/>
                </a:solidFill>
                <a:highlight>
                  <a:srgbClr val="FFFFFF"/>
                </a:highlight>
                <a:latin typeface="Helvetica Neue"/>
                <a:ea typeface="Helvetica Neue"/>
                <a:cs typeface="Helvetica Neue"/>
                <a:sym typeface="Helvetica Neue"/>
              </a:rPr>
              <a:t> muestras mal clasificadas</a:t>
            </a:r>
            <a:r>
              <a:rPr b="0" i="0" lang="es-MX" sz="1700" u="none" cap="none" strike="noStrike">
                <a:solidFill>
                  <a:srgbClr val="000000"/>
                </a:solidFill>
                <a:highlight>
                  <a:srgbClr val="FFFFFF"/>
                </a:highlight>
                <a:latin typeface="Helvetica Neue Light"/>
                <a:ea typeface="Helvetica Neue Light"/>
                <a:cs typeface="Helvetica Neue Light"/>
                <a:sym typeface="Helvetica Neue Light"/>
              </a:rPr>
              <a:t>, esta </a:t>
            </a:r>
            <a:r>
              <a:rPr b="1" i="0" lang="es-MX" sz="1700" u="none" cap="none" strike="noStrike">
                <a:solidFill>
                  <a:srgbClr val="000000"/>
                </a:solidFill>
                <a:highlight>
                  <a:srgbClr val="FFFFFF"/>
                </a:highlight>
                <a:latin typeface="Helvetica Neue"/>
                <a:ea typeface="Helvetica Neue"/>
                <a:cs typeface="Helvetica Neue"/>
                <a:sym typeface="Helvetica Neue"/>
              </a:rPr>
              <a:t>tasa de error será 0</a:t>
            </a:r>
            <a:r>
              <a:rPr b="0" i="0" lang="es-MX" sz="1700" u="none" cap="none" strike="noStrike">
                <a:solidFill>
                  <a:srgbClr val="000000"/>
                </a:solidFill>
                <a:highlight>
                  <a:srgbClr val="FFFFFF"/>
                </a:highlight>
                <a:latin typeface="Helvetica Neue Light"/>
                <a:ea typeface="Helvetica Neue Light"/>
                <a:cs typeface="Helvetica Neue Light"/>
                <a:sym typeface="Helvetica Neue Light"/>
              </a:rPr>
              <a:t>. Por el contrario, </a:t>
            </a:r>
            <a:r>
              <a:rPr b="1" i="0" lang="es-MX" sz="1700" u="none" cap="none" strike="noStrike">
                <a:solidFill>
                  <a:srgbClr val="000000"/>
                </a:solidFill>
                <a:highlight>
                  <a:srgbClr val="FFFFFF"/>
                </a:highlight>
                <a:latin typeface="Helvetica Neue"/>
                <a:ea typeface="Helvetica Neue"/>
                <a:cs typeface="Helvetica Neue"/>
                <a:sym typeface="Helvetica Neue"/>
              </a:rPr>
              <a:t>si todas las muestras han sido mal clasificadas</a:t>
            </a:r>
            <a:r>
              <a:rPr b="0" i="0" lang="es-MX" sz="1700" u="none" cap="none" strike="noStrike">
                <a:solidFill>
                  <a:srgbClr val="000000"/>
                </a:solidFill>
                <a:highlight>
                  <a:srgbClr val="FFFFFF"/>
                </a:highlight>
                <a:latin typeface="Helvetica Neue Light"/>
                <a:ea typeface="Helvetica Neue Light"/>
                <a:cs typeface="Helvetica Neue Light"/>
                <a:sym typeface="Helvetica Neue Light"/>
              </a:rPr>
              <a:t>, </a:t>
            </a:r>
            <a:r>
              <a:rPr b="1" i="0" lang="es-MX" sz="1700" u="none" cap="none" strike="noStrike">
                <a:solidFill>
                  <a:srgbClr val="000000"/>
                </a:solidFill>
                <a:highlight>
                  <a:srgbClr val="FFFFFF"/>
                </a:highlight>
                <a:latin typeface="Helvetica Neue"/>
                <a:ea typeface="Helvetica Neue"/>
                <a:cs typeface="Helvetica Neue"/>
                <a:sym typeface="Helvetica Neue"/>
              </a:rPr>
              <a:t>esta tasa será 1.</a:t>
            </a:r>
            <a:endParaRPr b="1" i="0" sz="1700" u="none" cap="none" strike="noStrike">
              <a:solidFill>
                <a:srgbClr val="000000"/>
              </a:solidFill>
              <a:highlight>
                <a:srgbClr val="FFFFFF"/>
              </a:highlight>
              <a:latin typeface="Helvetica Neue"/>
              <a:ea typeface="Helvetica Neue"/>
              <a:cs typeface="Helvetica Neue"/>
              <a:sym typeface="Helvetica Neue"/>
            </a:endParaRPr>
          </a:p>
        </p:txBody>
      </p:sp>
      <p:sp>
        <p:nvSpPr>
          <p:cNvPr id="561" name="Google Shape;561;p77"/>
          <p:cNvSpPr txBox="1"/>
          <p:nvPr/>
        </p:nvSpPr>
        <p:spPr>
          <a:xfrm>
            <a:off x="464525" y="4082375"/>
            <a:ext cx="71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800"/>
              <a:t>👁‍🗨</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8"/>
          <p:cNvSpPr txBox="1"/>
          <p:nvPr/>
        </p:nvSpPr>
        <p:spPr>
          <a:xfrm>
            <a:off x="461296" y="430060"/>
            <a:ext cx="8337600" cy="545100"/>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i="1" lang="es-MX" sz="3500">
                <a:latin typeface="Anton"/>
                <a:ea typeface="Anton"/>
                <a:cs typeface="Anton"/>
                <a:sym typeface="Anton"/>
              </a:rPr>
              <a:t>Gradient</a:t>
            </a:r>
            <a:r>
              <a:rPr b="0" i="1" lang="es-MX" sz="3500" u="none" cap="none" strike="noStrike">
                <a:solidFill>
                  <a:srgbClr val="000000"/>
                </a:solidFill>
                <a:latin typeface="Anton"/>
                <a:ea typeface="Anton"/>
                <a:cs typeface="Anton"/>
                <a:sym typeface="Anton"/>
              </a:rPr>
              <a:t> boosting</a:t>
            </a:r>
            <a:endParaRPr b="0" i="1" sz="3500" u="none" cap="none" strike="noStrike">
              <a:solidFill>
                <a:srgbClr val="000000"/>
              </a:solidFill>
              <a:latin typeface="Anton"/>
              <a:ea typeface="Anton"/>
              <a:cs typeface="Anton"/>
              <a:sym typeface="Anton"/>
            </a:endParaRPr>
          </a:p>
        </p:txBody>
      </p:sp>
      <p:sp>
        <p:nvSpPr>
          <p:cNvPr id="567" name="Google Shape;567;p78"/>
          <p:cNvSpPr txBox="1"/>
          <p:nvPr/>
        </p:nvSpPr>
        <p:spPr>
          <a:xfrm>
            <a:off x="607900" y="2014175"/>
            <a:ext cx="79959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El aumento de gradiente es un tipo de algoritmo de aumento. S</a:t>
            </a:r>
            <a:r>
              <a:rPr b="1" i="0" lang="es-MX" sz="1800" u="none" cap="none" strike="noStrike">
                <a:solidFill>
                  <a:srgbClr val="000000"/>
                </a:solidFill>
                <a:highlight>
                  <a:srgbClr val="FFFFFF"/>
                </a:highlight>
                <a:latin typeface="Helvetica Neue"/>
                <a:ea typeface="Helvetica Neue"/>
                <a:cs typeface="Helvetica Neue"/>
                <a:sym typeface="Helvetica Neue"/>
              </a:rPr>
              <a:t>e basa en la intuición de que el mejor modelo siguiente posible, cuando se combina con modelos anteriores, minimiza el error de predicción general.</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 </a:t>
            </a:r>
            <a:endParaRPr sz="1800"/>
          </a:p>
        </p:txBody>
      </p:sp>
      <p:sp>
        <p:nvSpPr>
          <p:cNvPr id="568" name="Google Shape;568;p78"/>
          <p:cNvSpPr/>
          <p:nvPr/>
        </p:nvSpPr>
        <p:spPr>
          <a:xfrm>
            <a:off x="269218" y="2274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569" name="Google Shape;569;p78"/>
          <p:cNvSpPr txBox="1"/>
          <p:nvPr/>
        </p:nvSpPr>
        <p:spPr>
          <a:xfrm>
            <a:off x="407650" y="25433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pic>
        <p:nvPicPr>
          <p:cNvPr id="570" name="Google Shape;570;p78"/>
          <p:cNvPicPr preferRelativeResize="0"/>
          <p:nvPr/>
        </p:nvPicPr>
        <p:blipFill>
          <a:blip r:embed="rId3">
            <a:alphaModFix/>
          </a:blip>
          <a:stretch>
            <a:fillRect/>
          </a:stretch>
        </p:blipFill>
        <p:spPr>
          <a:xfrm>
            <a:off x="7915400" y="281638"/>
            <a:ext cx="841850" cy="841850"/>
          </a:xfrm>
          <a:prstGeom prst="rect">
            <a:avLst/>
          </a:prstGeom>
          <a:noFill/>
          <a:ln>
            <a:noFill/>
          </a:ln>
        </p:spPr>
      </p:pic>
      <p:sp>
        <p:nvSpPr>
          <p:cNvPr id="571" name="Google Shape;571;p78"/>
          <p:cNvSpPr txBox="1"/>
          <p:nvPr/>
        </p:nvSpPr>
        <p:spPr>
          <a:xfrm>
            <a:off x="2943700" y="4326119"/>
            <a:ext cx="4543500" cy="4002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MX" sz="2000">
                <a:highlight>
                  <a:srgbClr val="FFFFFF"/>
                </a:highlight>
                <a:latin typeface="Helvetica Neue Light"/>
                <a:ea typeface="Helvetica Neue Light"/>
                <a:cs typeface="Helvetica Neue Light"/>
                <a:sym typeface="Helvetica Neue Light"/>
              </a:rPr>
              <a:t>Veámos cómo funciona...</a:t>
            </a:r>
            <a:endParaRPr>
              <a:latin typeface="Helvetica Neue Light"/>
              <a:ea typeface="Helvetica Neue Light"/>
              <a:cs typeface="Helvetica Neue Light"/>
              <a:sym typeface="Helvetica Neue Light"/>
            </a:endParaRPr>
          </a:p>
        </p:txBody>
      </p:sp>
      <p:sp>
        <p:nvSpPr>
          <p:cNvPr id="572" name="Google Shape;572;p78"/>
          <p:cNvSpPr txBox="1"/>
          <p:nvPr/>
        </p:nvSpPr>
        <p:spPr>
          <a:xfrm>
            <a:off x="5864600" y="4251875"/>
            <a:ext cx="40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800"/>
              <a:t>👉</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2" name="Shape 232"/>
        <p:cNvGrpSpPr/>
        <p:nvPr/>
      </p:nvGrpSpPr>
      <p:grpSpPr>
        <a:xfrm>
          <a:off x="0" y="0"/>
          <a:ext cx="0" cy="0"/>
          <a:chOff x="0" y="0"/>
          <a:chExt cx="0" cy="0"/>
        </a:xfrm>
      </p:grpSpPr>
      <p:sp>
        <p:nvSpPr>
          <p:cNvPr id="233" name="Google Shape;233;p43"/>
          <p:cNvSpPr txBox="1"/>
          <p:nvPr>
            <p:ph idx="4294967295" type="ctrTitle"/>
          </p:nvPr>
        </p:nvSpPr>
        <p:spPr>
          <a:xfrm>
            <a:off x="176575" y="199288"/>
            <a:ext cx="7552800" cy="4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s-MX" sz="2000">
                <a:latin typeface="Anton"/>
                <a:ea typeface="Anton"/>
                <a:cs typeface="Anton"/>
                <a:sym typeface="Anton"/>
              </a:rPr>
              <a:t>MAPA DE CONCEPTOS CLASE 45</a:t>
            </a:r>
            <a:endParaRPr i="1" sz="2000">
              <a:latin typeface="Anton"/>
              <a:ea typeface="Anton"/>
              <a:cs typeface="Anton"/>
              <a:sym typeface="Anton"/>
            </a:endParaRPr>
          </a:p>
        </p:txBody>
      </p:sp>
      <p:pic>
        <p:nvPicPr>
          <p:cNvPr id="234" name="Google Shape;234;p4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35" name="Google Shape;235;p43"/>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236" name="Google Shape;236;p43"/>
          <p:cNvSpPr/>
          <p:nvPr/>
        </p:nvSpPr>
        <p:spPr>
          <a:xfrm>
            <a:off x="618500" y="25245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MX" sz="1100">
                <a:solidFill>
                  <a:srgbClr val="FFFFFF"/>
                </a:solidFill>
                <a:latin typeface="Helvetica Neue"/>
                <a:ea typeface="Helvetica Neue"/>
                <a:cs typeface="Helvetica Neue"/>
                <a:sym typeface="Helvetica Neue"/>
              </a:rPr>
              <a:t>MÉTODOS DE ENSAMBLE</a:t>
            </a:r>
            <a:endParaRPr sz="1100">
              <a:solidFill>
                <a:srgbClr val="FFFFFF"/>
              </a:solidFill>
              <a:latin typeface="Helvetica Neue"/>
              <a:ea typeface="Helvetica Neue"/>
              <a:cs typeface="Helvetica Neue"/>
              <a:sym typeface="Helvetica Neue"/>
            </a:endParaRPr>
          </a:p>
        </p:txBody>
      </p:sp>
      <p:sp>
        <p:nvSpPr>
          <p:cNvPr id="237" name="Google Shape;237;p43"/>
          <p:cNvSpPr/>
          <p:nvPr/>
        </p:nvSpPr>
        <p:spPr>
          <a:xfrm>
            <a:off x="4482904" y="1790850"/>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MX" sz="1100">
                <a:solidFill>
                  <a:srgbClr val="222222"/>
                </a:solidFill>
                <a:latin typeface="Helvetica Neue"/>
                <a:ea typeface="Helvetica Neue"/>
                <a:cs typeface="Helvetica Neue"/>
                <a:sym typeface="Helvetica Neue"/>
              </a:rPr>
              <a:t>BAGGING</a:t>
            </a:r>
            <a:endParaRPr sz="1100">
              <a:solidFill>
                <a:srgbClr val="222222"/>
              </a:solidFill>
              <a:latin typeface="Helvetica Neue"/>
              <a:ea typeface="Helvetica Neue"/>
              <a:cs typeface="Helvetica Neue"/>
              <a:sym typeface="Helvetica Neue"/>
            </a:endParaRPr>
          </a:p>
        </p:txBody>
      </p:sp>
      <p:sp>
        <p:nvSpPr>
          <p:cNvPr id="238" name="Google Shape;238;p43"/>
          <p:cNvSpPr/>
          <p:nvPr/>
        </p:nvSpPr>
        <p:spPr>
          <a:xfrm>
            <a:off x="4482904" y="3258311"/>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MX" sz="1100">
                <a:solidFill>
                  <a:srgbClr val="222222"/>
                </a:solidFill>
                <a:latin typeface="Helvetica Neue"/>
                <a:ea typeface="Helvetica Neue"/>
                <a:cs typeface="Helvetica Neue"/>
                <a:sym typeface="Helvetica Neue"/>
              </a:rPr>
              <a:t>BOOSTING</a:t>
            </a:r>
            <a:endParaRPr sz="1100">
              <a:solidFill>
                <a:srgbClr val="222222"/>
              </a:solidFill>
              <a:latin typeface="Helvetica Neue"/>
              <a:ea typeface="Helvetica Neue"/>
              <a:cs typeface="Helvetica Neue"/>
              <a:sym typeface="Helvetica Neue"/>
            </a:endParaRPr>
          </a:p>
        </p:txBody>
      </p:sp>
      <p:cxnSp>
        <p:nvCxnSpPr>
          <p:cNvPr id="239" name="Google Shape;239;p43"/>
          <p:cNvCxnSpPr>
            <a:stCxn id="236" idx="3"/>
            <a:endCxn id="237" idx="1"/>
          </p:cNvCxnSpPr>
          <p:nvPr/>
        </p:nvCxnSpPr>
        <p:spPr>
          <a:xfrm flipH="1" rot="10800000">
            <a:off x="2071400" y="2091978"/>
            <a:ext cx="2411400" cy="733800"/>
          </a:xfrm>
          <a:prstGeom prst="bentConnector3">
            <a:avLst>
              <a:gd fmla="val 49999" name="adj1"/>
            </a:avLst>
          </a:prstGeom>
          <a:noFill/>
          <a:ln cap="flat" cmpd="sng" w="9525">
            <a:solidFill>
              <a:srgbClr val="CCCCCC"/>
            </a:solidFill>
            <a:prstDash val="solid"/>
            <a:round/>
            <a:headEnd len="med" w="med" type="none"/>
            <a:tailEnd len="med" w="med" type="oval"/>
          </a:ln>
        </p:spPr>
      </p:cxnSp>
      <p:cxnSp>
        <p:nvCxnSpPr>
          <p:cNvPr id="240" name="Google Shape;240;p43"/>
          <p:cNvCxnSpPr>
            <a:stCxn id="236" idx="3"/>
          </p:cNvCxnSpPr>
          <p:nvPr/>
        </p:nvCxnSpPr>
        <p:spPr>
          <a:xfrm>
            <a:off x="2071400" y="2825778"/>
            <a:ext cx="1206900" cy="81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241" name="Google Shape;241;p43"/>
          <p:cNvCxnSpPr>
            <a:stCxn id="236" idx="3"/>
            <a:endCxn id="238" idx="1"/>
          </p:cNvCxnSpPr>
          <p:nvPr/>
        </p:nvCxnSpPr>
        <p:spPr>
          <a:xfrm>
            <a:off x="2071400" y="2825778"/>
            <a:ext cx="2411400" cy="733800"/>
          </a:xfrm>
          <a:prstGeom prst="bentConnector3">
            <a:avLst>
              <a:gd fmla="val 49999"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descr="What is a Random Forest? | TIBCO Software" id="577" name="Google Shape;577;p79"/>
          <p:cNvSpPr/>
          <p:nvPr/>
        </p:nvSpPr>
        <p:spPr>
          <a:xfrm>
            <a:off x="407324" y="2419350"/>
            <a:ext cx="4317076" cy="431707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578" name="Google Shape;578;p79"/>
          <p:cNvPicPr preferRelativeResize="0"/>
          <p:nvPr/>
        </p:nvPicPr>
        <p:blipFill rotWithShape="1">
          <a:blip r:embed="rId3">
            <a:alphaModFix/>
          </a:blip>
          <a:srcRect b="0" l="0" r="0" t="0"/>
          <a:stretch/>
        </p:blipFill>
        <p:spPr>
          <a:xfrm>
            <a:off x="407316" y="1452739"/>
            <a:ext cx="5999018" cy="3305072"/>
          </a:xfrm>
          <a:prstGeom prst="rect">
            <a:avLst/>
          </a:prstGeom>
          <a:noFill/>
          <a:ln>
            <a:noFill/>
          </a:ln>
        </p:spPr>
      </p:pic>
      <p:sp>
        <p:nvSpPr>
          <p:cNvPr id="579" name="Google Shape;579;p79"/>
          <p:cNvSpPr txBox="1"/>
          <p:nvPr/>
        </p:nvSpPr>
        <p:spPr>
          <a:xfrm>
            <a:off x="451771" y="430060"/>
            <a:ext cx="8337600" cy="545100"/>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i="1" lang="es-MX" sz="3500">
                <a:latin typeface="Anton"/>
                <a:ea typeface="Anton"/>
                <a:cs typeface="Anton"/>
                <a:sym typeface="Anton"/>
              </a:rPr>
              <a:t>Gradient</a:t>
            </a:r>
            <a:r>
              <a:rPr b="0" i="1" lang="es-MX" sz="3500" u="none" cap="none" strike="noStrike">
                <a:solidFill>
                  <a:srgbClr val="000000"/>
                </a:solidFill>
                <a:latin typeface="Anton"/>
                <a:ea typeface="Anton"/>
                <a:cs typeface="Anton"/>
                <a:sym typeface="Anton"/>
              </a:rPr>
              <a:t> boosting</a:t>
            </a:r>
            <a:endParaRPr b="0" i="1" sz="3500" u="none" cap="none" strike="noStrike">
              <a:solidFill>
                <a:srgbClr val="000000"/>
              </a:solidFill>
              <a:latin typeface="Anton"/>
              <a:ea typeface="Anton"/>
              <a:cs typeface="Anton"/>
              <a:sym typeface="Anton"/>
            </a:endParaRPr>
          </a:p>
        </p:txBody>
      </p:sp>
      <p:sp>
        <p:nvSpPr>
          <p:cNvPr id="580" name="Google Shape;580;p79"/>
          <p:cNvSpPr/>
          <p:nvPr/>
        </p:nvSpPr>
        <p:spPr>
          <a:xfrm>
            <a:off x="259693" y="2274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581" name="Google Shape;581;p79"/>
          <p:cNvSpPr txBox="1"/>
          <p:nvPr/>
        </p:nvSpPr>
        <p:spPr>
          <a:xfrm>
            <a:off x="387409" y="25433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pic>
        <p:nvPicPr>
          <p:cNvPr id="582" name="Google Shape;582;p79"/>
          <p:cNvPicPr preferRelativeResize="0"/>
          <p:nvPr/>
        </p:nvPicPr>
        <p:blipFill>
          <a:blip r:embed="rId4">
            <a:alphaModFix/>
          </a:blip>
          <a:stretch>
            <a:fillRect/>
          </a:stretch>
        </p:blipFill>
        <p:spPr>
          <a:xfrm>
            <a:off x="7915400" y="281638"/>
            <a:ext cx="841850" cy="841850"/>
          </a:xfrm>
          <a:prstGeom prst="rect">
            <a:avLst/>
          </a:prstGeom>
          <a:noFill/>
          <a:ln>
            <a:noFill/>
          </a:ln>
        </p:spPr>
      </p:pic>
      <p:sp>
        <p:nvSpPr>
          <p:cNvPr id="583" name="Google Shape;583;p79"/>
          <p:cNvSpPr txBox="1"/>
          <p:nvPr/>
        </p:nvSpPr>
        <p:spPr>
          <a:xfrm>
            <a:off x="5550775" y="1537725"/>
            <a:ext cx="3119700" cy="2801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MX" sz="1700">
                <a:solidFill>
                  <a:schemeClr val="dk1"/>
                </a:solidFill>
                <a:highlight>
                  <a:schemeClr val="lt1"/>
                </a:highlight>
                <a:latin typeface="Helvetica Neue Light"/>
                <a:ea typeface="Helvetica Neue Light"/>
                <a:cs typeface="Helvetica Neue Light"/>
                <a:sym typeface="Helvetica Neue Light"/>
              </a:rPr>
              <a:t>La idea clave es establecer los resultados objetivo para este próximo modelo con el fin de minimizar el error. El aumento de gradiente </a:t>
            </a:r>
            <a:r>
              <a:rPr b="1" lang="es-MX" sz="1700">
                <a:solidFill>
                  <a:schemeClr val="dk1"/>
                </a:solidFill>
                <a:highlight>
                  <a:schemeClr val="lt1"/>
                </a:highlight>
                <a:latin typeface="Helvetica Neue"/>
                <a:ea typeface="Helvetica Neue"/>
                <a:cs typeface="Helvetica Neue"/>
                <a:sym typeface="Helvetica Neue"/>
              </a:rPr>
              <a:t>se puede utilizar tanto para clasificación como para regresión</a:t>
            </a:r>
            <a:r>
              <a:rPr lang="es-MX" sz="1700">
                <a:solidFill>
                  <a:schemeClr val="dk1"/>
                </a:solidFill>
                <a:highlight>
                  <a:schemeClr val="lt1"/>
                </a:highlight>
                <a:latin typeface="Helvetica Neue Light"/>
                <a:ea typeface="Helvetica Neue Light"/>
                <a:cs typeface="Helvetica Neue Light"/>
                <a:sym typeface="Helvetica Neue Light"/>
              </a:rPr>
              <a:t>.</a:t>
            </a:r>
            <a:endParaRPr sz="17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0"/>
          <p:cNvSpPr txBox="1"/>
          <p:nvPr/>
        </p:nvSpPr>
        <p:spPr>
          <a:xfrm>
            <a:off x="570834" y="430060"/>
            <a:ext cx="8337600" cy="545100"/>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i="1" lang="es-MX" sz="3500">
                <a:latin typeface="Anton"/>
                <a:ea typeface="Anton"/>
                <a:cs typeface="Anton"/>
                <a:sym typeface="Anton"/>
              </a:rPr>
              <a:t>XGB</a:t>
            </a:r>
            <a:r>
              <a:rPr b="0" i="1" lang="es-MX" sz="3500" u="none" cap="none" strike="noStrike">
                <a:solidFill>
                  <a:srgbClr val="000000"/>
                </a:solidFill>
                <a:latin typeface="Anton"/>
                <a:ea typeface="Anton"/>
                <a:cs typeface="Anton"/>
                <a:sym typeface="Anton"/>
              </a:rPr>
              <a:t>oosting</a:t>
            </a:r>
            <a:endParaRPr b="0" i="1" sz="3500" u="none" cap="none" strike="noStrike">
              <a:solidFill>
                <a:srgbClr val="000000"/>
              </a:solidFill>
              <a:latin typeface="Anton"/>
              <a:ea typeface="Anton"/>
              <a:cs typeface="Anton"/>
              <a:sym typeface="Anton"/>
            </a:endParaRPr>
          </a:p>
        </p:txBody>
      </p:sp>
      <p:sp>
        <p:nvSpPr>
          <p:cNvPr id="589" name="Google Shape;589;p80"/>
          <p:cNvSpPr txBox="1"/>
          <p:nvPr/>
        </p:nvSpPr>
        <p:spPr>
          <a:xfrm>
            <a:off x="665725" y="1633175"/>
            <a:ext cx="7970100" cy="24474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i="0" lang="es-MX" sz="1800" u="none" cap="none" strike="noStrike">
                <a:solidFill>
                  <a:srgbClr val="000000"/>
                </a:solidFill>
                <a:highlight>
                  <a:srgbClr val="FFFFFF"/>
                </a:highlight>
                <a:latin typeface="Helvetica Neue"/>
                <a:ea typeface="Helvetica Neue"/>
                <a:cs typeface="Helvetica Neue"/>
                <a:sym typeface="Helvetica Neue"/>
              </a:rPr>
              <a:t>Extreme Gradient Boosting</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 es uno de los </a:t>
            </a:r>
            <a:r>
              <a:rPr b="1" i="0" lang="es-MX" sz="1800" u="none" cap="none" strike="noStrike">
                <a:solidFill>
                  <a:srgbClr val="000000"/>
                </a:solidFill>
                <a:highlight>
                  <a:srgbClr val="FFFFFF"/>
                </a:highlight>
                <a:latin typeface="Helvetica Neue"/>
                <a:ea typeface="Helvetica Neue"/>
                <a:cs typeface="Helvetica Neue"/>
                <a:sym typeface="Helvetica Neue"/>
              </a:rPr>
              <a:t>algoritmos de machine learning de tipo supervisado</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 más usados en la actualidad. Este algoritmo se caracteriza por obtener </a:t>
            </a:r>
            <a:r>
              <a:rPr b="1" i="0" lang="es-MX" sz="1800" u="none" cap="none" strike="noStrike">
                <a:solidFill>
                  <a:srgbClr val="000000"/>
                </a:solidFill>
                <a:highlight>
                  <a:srgbClr val="FFFFFF"/>
                </a:highlight>
                <a:latin typeface="Helvetica Neue"/>
                <a:ea typeface="Helvetica Neue"/>
                <a:cs typeface="Helvetica Neue"/>
                <a:sym typeface="Helvetica Neue"/>
              </a:rPr>
              <a:t>buenos resultados de predicción con relativamente poco esfuerzo</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 en muchos casos equiparables o mejores que los devueltos por modelos más complejos computacionalmente, en particular para problemas con datos heterogéneos.</a:t>
            </a:r>
            <a:endParaRPr sz="1200"/>
          </a:p>
        </p:txBody>
      </p:sp>
      <p:sp>
        <p:nvSpPr>
          <p:cNvPr id="590" name="Google Shape;590;p80"/>
          <p:cNvSpPr/>
          <p:nvPr/>
        </p:nvSpPr>
        <p:spPr>
          <a:xfrm>
            <a:off x="274509" y="2274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591" name="Google Shape;591;p80"/>
          <p:cNvSpPr txBox="1"/>
          <p:nvPr/>
        </p:nvSpPr>
        <p:spPr>
          <a:xfrm>
            <a:off x="396542" y="271380"/>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592" name="Google Shape;592;p80"/>
          <p:cNvPicPr preferRelativeResize="0"/>
          <p:nvPr/>
        </p:nvPicPr>
        <p:blipFill>
          <a:blip r:embed="rId3">
            <a:alphaModFix/>
          </a:blip>
          <a:stretch>
            <a:fillRect/>
          </a:stretch>
        </p:blipFill>
        <p:spPr>
          <a:xfrm>
            <a:off x="7915400" y="281638"/>
            <a:ext cx="841850" cy="841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1"/>
          <p:cNvSpPr txBox="1"/>
          <p:nvPr/>
        </p:nvSpPr>
        <p:spPr>
          <a:xfrm>
            <a:off x="388000" y="1404575"/>
            <a:ext cx="8378100" cy="2031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i="0" lang="es-MX" sz="1800" u="none" cap="none" strike="noStrike">
                <a:solidFill>
                  <a:srgbClr val="000000"/>
                </a:solidFill>
                <a:highlight>
                  <a:srgbClr val="FFFFFF"/>
                </a:highlight>
                <a:latin typeface="Helvetica Neue Light"/>
                <a:ea typeface="Helvetica Neue Light"/>
                <a:cs typeface="Helvetica Neue Light"/>
                <a:sym typeface="Helvetica Neue Light"/>
              </a:rPr>
              <a:t>Se basa en el principio de </a:t>
            </a:r>
            <a:r>
              <a:rPr b="1" i="0" lang="es-MX" sz="1800" u="none" cap="none" strike="noStrike">
                <a:solidFill>
                  <a:srgbClr val="000000"/>
                </a:solidFill>
                <a:highlight>
                  <a:srgbClr val="FFFFFF"/>
                </a:highlight>
                <a:latin typeface="Helvetica Neue"/>
                <a:ea typeface="Helvetica Neue"/>
                <a:cs typeface="Helvetica Neue"/>
                <a:sym typeface="Helvetica Neue"/>
              </a:rPr>
              <a:t>“boosting”</a:t>
            </a:r>
            <a:r>
              <a:rPr i="0" lang="es-MX" sz="1800" u="none" cap="none" strike="noStrike">
                <a:solidFill>
                  <a:srgbClr val="000000"/>
                </a:solidFill>
                <a:highlight>
                  <a:srgbClr val="FFFFFF"/>
                </a:highlight>
                <a:latin typeface="Helvetica Neue Light"/>
                <a:ea typeface="Helvetica Neue Light"/>
                <a:cs typeface="Helvetica Neue Light"/>
                <a:sym typeface="Helvetica Neue Light"/>
              </a:rPr>
              <a:t>, que como bien sabemos, consiste en </a:t>
            </a:r>
            <a:r>
              <a:rPr b="1" i="0" lang="es-MX" sz="1800" u="none" cap="none" strike="noStrike">
                <a:solidFill>
                  <a:srgbClr val="000000"/>
                </a:solidFill>
                <a:highlight>
                  <a:srgbClr val="FFFFFF"/>
                </a:highlight>
                <a:latin typeface="Helvetica Neue"/>
                <a:ea typeface="Helvetica Neue"/>
                <a:cs typeface="Helvetica Neue"/>
                <a:sym typeface="Helvetica Neue"/>
              </a:rPr>
              <a:t>generar múltiples modelos de predicción “débiles” secuencialmente y que cada uno de estos tome los resultados del modelo anterior, para generar un modelo más “fuerte”</a:t>
            </a:r>
            <a:r>
              <a:rPr i="0" lang="es-MX" sz="1800" u="none" cap="none" strike="noStrike">
                <a:solidFill>
                  <a:srgbClr val="000000"/>
                </a:solidFill>
                <a:highlight>
                  <a:srgbClr val="FFFFFF"/>
                </a:highlight>
                <a:latin typeface="Helvetica Neue Light"/>
                <a:ea typeface="Helvetica Neue Light"/>
                <a:cs typeface="Helvetica Neue Light"/>
                <a:sym typeface="Helvetica Neue Light"/>
              </a:rPr>
              <a:t>, con mejor poder predictivo y mayor estabilidad en sus resultados.</a:t>
            </a:r>
            <a:endParaRPr sz="1800">
              <a:latin typeface="Helvetica Neue Light"/>
              <a:ea typeface="Helvetica Neue Light"/>
              <a:cs typeface="Helvetica Neue Light"/>
              <a:sym typeface="Helvetica Neue Light"/>
            </a:endParaRPr>
          </a:p>
        </p:txBody>
      </p:sp>
      <p:sp>
        <p:nvSpPr>
          <p:cNvPr id="598" name="Google Shape;598;p81"/>
          <p:cNvSpPr txBox="1"/>
          <p:nvPr/>
        </p:nvSpPr>
        <p:spPr>
          <a:xfrm>
            <a:off x="494634" y="430060"/>
            <a:ext cx="8337600" cy="545100"/>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i="1" lang="es-MX" sz="3500">
                <a:latin typeface="Anton"/>
                <a:ea typeface="Anton"/>
                <a:cs typeface="Anton"/>
                <a:sym typeface="Anton"/>
              </a:rPr>
              <a:t>XGB</a:t>
            </a:r>
            <a:r>
              <a:rPr b="0" i="1" lang="es-MX" sz="3500" u="none" cap="none" strike="noStrike">
                <a:solidFill>
                  <a:srgbClr val="000000"/>
                </a:solidFill>
                <a:latin typeface="Anton"/>
                <a:ea typeface="Anton"/>
                <a:cs typeface="Anton"/>
                <a:sym typeface="Anton"/>
              </a:rPr>
              <a:t>oosting</a:t>
            </a:r>
            <a:endParaRPr b="0" i="1" sz="3500" u="none" cap="none" strike="noStrike">
              <a:solidFill>
                <a:srgbClr val="000000"/>
              </a:solidFill>
              <a:latin typeface="Anton"/>
              <a:ea typeface="Anton"/>
              <a:cs typeface="Anton"/>
              <a:sym typeface="Anton"/>
            </a:endParaRPr>
          </a:p>
        </p:txBody>
      </p:sp>
      <p:sp>
        <p:nvSpPr>
          <p:cNvPr id="599" name="Google Shape;599;p81"/>
          <p:cNvSpPr/>
          <p:nvPr/>
        </p:nvSpPr>
        <p:spPr>
          <a:xfrm>
            <a:off x="274509" y="2274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600" name="Google Shape;600;p81"/>
          <p:cNvSpPr txBox="1"/>
          <p:nvPr/>
        </p:nvSpPr>
        <p:spPr>
          <a:xfrm>
            <a:off x="396542" y="271380"/>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601" name="Google Shape;601;p81"/>
          <p:cNvPicPr preferRelativeResize="0"/>
          <p:nvPr/>
        </p:nvPicPr>
        <p:blipFill>
          <a:blip r:embed="rId3">
            <a:alphaModFix/>
          </a:blip>
          <a:stretch>
            <a:fillRect/>
          </a:stretch>
        </p:blipFill>
        <p:spPr>
          <a:xfrm>
            <a:off x="7915400" y="281638"/>
            <a:ext cx="841850" cy="841850"/>
          </a:xfrm>
          <a:prstGeom prst="rect">
            <a:avLst/>
          </a:prstGeom>
          <a:noFill/>
          <a:ln>
            <a:noFill/>
          </a:ln>
        </p:spPr>
      </p:pic>
      <p:pic>
        <p:nvPicPr>
          <p:cNvPr id="602" name="Google Shape;602;p81"/>
          <p:cNvPicPr preferRelativeResize="0"/>
          <p:nvPr/>
        </p:nvPicPr>
        <p:blipFill>
          <a:blip r:embed="rId4">
            <a:alphaModFix/>
          </a:blip>
          <a:stretch>
            <a:fillRect/>
          </a:stretch>
        </p:blipFill>
        <p:spPr>
          <a:xfrm>
            <a:off x="4032563" y="3622075"/>
            <a:ext cx="1366625" cy="1366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2"/>
          <p:cNvSpPr txBox="1"/>
          <p:nvPr/>
        </p:nvSpPr>
        <p:spPr>
          <a:xfrm>
            <a:off x="411950" y="1292925"/>
            <a:ext cx="8305500" cy="24474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Para conseguir un modelo más fuerte, se emplea un </a:t>
            </a:r>
            <a:r>
              <a:rPr b="1" i="0" lang="es-MX" sz="1800" u="none" cap="none" strike="noStrike">
                <a:solidFill>
                  <a:srgbClr val="000000"/>
                </a:solidFill>
                <a:highlight>
                  <a:srgbClr val="FFFFFF"/>
                </a:highlight>
                <a:latin typeface="Helvetica Neue"/>
                <a:ea typeface="Helvetica Neue"/>
                <a:cs typeface="Helvetica Neue"/>
                <a:sym typeface="Helvetica Neue"/>
              </a:rPr>
              <a:t>algoritmo de optimización</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 este caso </a:t>
            </a:r>
            <a:r>
              <a:rPr b="1" i="0" lang="es-MX" sz="1800" u="none" cap="none" strike="noStrike">
                <a:solidFill>
                  <a:srgbClr val="000000"/>
                </a:solidFill>
                <a:highlight>
                  <a:srgbClr val="3CEFAB"/>
                </a:highlight>
                <a:latin typeface="Helvetica Neue"/>
                <a:ea typeface="Helvetica Neue"/>
                <a:cs typeface="Helvetica Neue"/>
                <a:sym typeface="Helvetica Neue"/>
              </a:rPr>
              <a:t>Gradient Descent (descenso de gradiente)</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 Durante el entrenamiento, </a:t>
            </a:r>
            <a:r>
              <a:rPr b="1" i="0" lang="es-MX" sz="1800" u="none" cap="none" strike="noStrike">
                <a:solidFill>
                  <a:srgbClr val="000000"/>
                </a:solidFill>
                <a:highlight>
                  <a:srgbClr val="FFFFFF"/>
                </a:highlight>
                <a:latin typeface="Helvetica Neue"/>
                <a:ea typeface="Helvetica Neue"/>
                <a:cs typeface="Helvetica Neue"/>
                <a:sym typeface="Helvetica Neue"/>
              </a:rPr>
              <a:t>los parámetros de cada modelo débil son ajustados iterativamente tratando de encontrar el mínimo de una función objetivo</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 que puede ser la proporción de error en la clasificación, el área bajo la curva (AUC), la raíz del error cuadrático medio (RMSE), etc.</a:t>
            </a:r>
            <a:endParaRPr sz="1800"/>
          </a:p>
        </p:txBody>
      </p:sp>
      <p:sp>
        <p:nvSpPr>
          <p:cNvPr id="608" name="Google Shape;608;p82"/>
          <p:cNvSpPr txBox="1"/>
          <p:nvPr/>
        </p:nvSpPr>
        <p:spPr>
          <a:xfrm>
            <a:off x="494634" y="430060"/>
            <a:ext cx="8337600" cy="545100"/>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i="1" lang="es-MX" sz="3500">
                <a:latin typeface="Anton"/>
                <a:ea typeface="Anton"/>
                <a:cs typeface="Anton"/>
                <a:sym typeface="Anton"/>
              </a:rPr>
              <a:t>XGB</a:t>
            </a:r>
            <a:r>
              <a:rPr b="0" i="1" lang="es-MX" sz="3500" u="none" cap="none" strike="noStrike">
                <a:solidFill>
                  <a:srgbClr val="000000"/>
                </a:solidFill>
                <a:latin typeface="Anton"/>
                <a:ea typeface="Anton"/>
                <a:cs typeface="Anton"/>
                <a:sym typeface="Anton"/>
              </a:rPr>
              <a:t>oosting</a:t>
            </a:r>
            <a:endParaRPr b="0" i="1" sz="3500" u="none" cap="none" strike="noStrike">
              <a:solidFill>
                <a:srgbClr val="000000"/>
              </a:solidFill>
              <a:latin typeface="Anton"/>
              <a:ea typeface="Anton"/>
              <a:cs typeface="Anton"/>
              <a:sym typeface="Anton"/>
            </a:endParaRPr>
          </a:p>
        </p:txBody>
      </p:sp>
      <p:pic>
        <p:nvPicPr>
          <p:cNvPr id="609" name="Google Shape;609;p82"/>
          <p:cNvPicPr preferRelativeResize="0"/>
          <p:nvPr/>
        </p:nvPicPr>
        <p:blipFill>
          <a:blip r:embed="rId3">
            <a:alphaModFix/>
          </a:blip>
          <a:stretch>
            <a:fillRect/>
          </a:stretch>
        </p:blipFill>
        <p:spPr>
          <a:xfrm>
            <a:off x="7915400" y="281638"/>
            <a:ext cx="841850" cy="841850"/>
          </a:xfrm>
          <a:prstGeom prst="rect">
            <a:avLst/>
          </a:prstGeom>
          <a:noFill/>
          <a:ln>
            <a:noFill/>
          </a:ln>
        </p:spPr>
      </p:pic>
      <p:pic>
        <p:nvPicPr>
          <p:cNvPr id="610" name="Google Shape;610;p82"/>
          <p:cNvPicPr preferRelativeResize="0"/>
          <p:nvPr/>
        </p:nvPicPr>
        <p:blipFill rotWithShape="1">
          <a:blip r:embed="rId4">
            <a:alphaModFix/>
          </a:blip>
          <a:srcRect b="9304" l="1430" r="1913" t="9789"/>
          <a:stretch/>
        </p:blipFill>
        <p:spPr>
          <a:xfrm>
            <a:off x="3833518" y="3776100"/>
            <a:ext cx="1476956" cy="1236250"/>
          </a:xfrm>
          <a:prstGeom prst="rect">
            <a:avLst/>
          </a:prstGeom>
          <a:noFill/>
          <a:ln>
            <a:noFill/>
          </a:ln>
        </p:spPr>
      </p:pic>
      <p:sp>
        <p:nvSpPr>
          <p:cNvPr id="611" name="Google Shape;611;p82"/>
          <p:cNvSpPr/>
          <p:nvPr/>
        </p:nvSpPr>
        <p:spPr>
          <a:xfrm>
            <a:off x="274509" y="2274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612" name="Google Shape;612;p82"/>
          <p:cNvSpPr txBox="1"/>
          <p:nvPr/>
        </p:nvSpPr>
        <p:spPr>
          <a:xfrm>
            <a:off x="396542" y="271380"/>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3"/>
          <p:cNvSpPr txBox="1"/>
          <p:nvPr/>
        </p:nvSpPr>
        <p:spPr>
          <a:xfrm>
            <a:off x="665725" y="1633175"/>
            <a:ext cx="8106000" cy="1616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Cada modelo es comparado con el anterior. Si un nuevo modelo tiene mejores resultados, entonces se toma este como base para realizar nuevas modificaciones. </a:t>
            </a:r>
            <a:r>
              <a:rPr b="1" i="0" lang="es-MX" sz="1800" u="none" cap="none" strike="noStrike">
                <a:solidFill>
                  <a:srgbClr val="000000"/>
                </a:solidFill>
                <a:highlight>
                  <a:srgbClr val="FFFFFF"/>
                </a:highlight>
                <a:latin typeface="Helvetica Neue"/>
                <a:ea typeface="Helvetica Neue"/>
                <a:cs typeface="Helvetica Neue"/>
                <a:sym typeface="Helvetica Neue"/>
              </a:rPr>
              <a:t>Si, por el contrario, tiene peores resultados, se regresa al mejor modelo anterior y se modifica ese de una manera diferente</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a:t>
            </a:r>
            <a:endParaRPr sz="1800"/>
          </a:p>
        </p:txBody>
      </p:sp>
      <p:sp>
        <p:nvSpPr>
          <p:cNvPr id="618" name="Google Shape;618;p83"/>
          <p:cNvSpPr txBox="1"/>
          <p:nvPr/>
        </p:nvSpPr>
        <p:spPr>
          <a:xfrm>
            <a:off x="494634" y="430060"/>
            <a:ext cx="8337600" cy="545100"/>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i="1" lang="es-MX" sz="3500">
                <a:latin typeface="Anton"/>
                <a:ea typeface="Anton"/>
                <a:cs typeface="Anton"/>
                <a:sym typeface="Anton"/>
              </a:rPr>
              <a:t>XGB</a:t>
            </a:r>
            <a:r>
              <a:rPr b="0" i="1" lang="es-MX" sz="3500" u="none" cap="none" strike="noStrike">
                <a:solidFill>
                  <a:srgbClr val="000000"/>
                </a:solidFill>
                <a:latin typeface="Anton"/>
                <a:ea typeface="Anton"/>
                <a:cs typeface="Anton"/>
                <a:sym typeface="Anton"/>
              </a:rPr>
              <a:t>oosting</a:t>
            </a:r>
            <a:endParaRPr b="0" i="1" sz="3500" u="none" cap="none" strike="noStrike">
              <a:solidFill>
                <a:srgbClr val="000000"/>
              </a:solidFill>
              <a:latin typeface="Anton"/>
              <a:ea typeface="Anton"/>
              <a:cs typeface="Anton"/>
              <a:sym typeface="Anton"/>
            </a:endParaRPr>
          </a:p>
        </p:txBody>
      </p:sp>
      <p:pic>
        <p:nvPicPr>
          <p:cNvPr id="619" name="Google Shape;619;p83"/>
          <p:cNvPicPr preferRelativeResize="0"/>
          <p:nvPr/>
        </p:nvPicPr>
        <p:blipFill>
          <a:blip r:embed="rId3">
            <a:alphaModFix/>
          </a:blip>
          <a:stretch>
            <a:fillRect/>
          </a:stretch>
        </p:blipFill>
        <p:spPr>
          <a:xfrm>
            <a:off x="7915400" y="281638"/>
            <a:ext cx="841850" cy="841850"/>
          </a:xfrm>
          <a:prstGeom prst="rect">
            <a:avLst/>
          </a:prstGeom>
          <a:noFill/>
          <a:ln>
            <a:noFill/>
          </a:ln>
        </p:spPr>
      </p:pic>
      <p:pic>
        <p:nvPicPr>
          <p:cNvPr id="620" name="Google Shape;620;p83"/>
          <p:cNvPicPr preferRelativeResize="0"/>
          <p:nvPr/>
        </p:nvPicPr>
        <p:blipFill rotWithShape="1">
          <a:blip r:embed="rId4">
            <a:alphaModFix/>
          </a:blip>
          <a:srcRect b="9304" l="1430" r="1913" t="9789"/>
          <a:stretch/>
        </p:blipFill>
        <p:spPr>
          <a:xfrm>
            <a:off x="3833518" y="3547500"/>
            <a:ext cx="1476956" cy="1236250"/>
          </a:xfrm>
          <a:prstGeom prst="rect">
            <a:avLst/>
          </a:prstGeom>
          <a:noFill/>
          <a:ln>
            <a:noFill/>
          </a:ln>
        </p:spPr>
      </p:pic>
      <p:sp>
        <p:nvSpPr>
          <p:cNvPr id="621" name="Google Shape;621;p83"/>
          <p:cNvSpPr/>
          <p:nvPr/>
        </p:nvSpPr>
        <p:spPr>
          <a:xfrm>
            <a:off x="274509" y="2274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622" name="Google Shape;622;p83"/>
          <p:cNvSpPr txBox="1"/>
          <p:nvPr/>
        </p:nvSpPr>
        <p:spPr>
          <a:xfrm>
            <a:off x="396542" y="271380"/>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26" name="Shape 626"/>
        <p:cNvGrpSpPr/>
        <p:nvPr/>
      </p:nvGrpSpPr>
      <p:grpSpPr>
        <a:xfrm>
          <a:off x="0" y="0"/>
          <a:ext cx="0" cy="0"/>
          <a:chOff x="0" y="0"/>
          <a:chExt cx="0" cy="0"/>
        </a:xfrm>
      </p:grpSpPr>
      <p:sp>
        <p:nvSpPr>
          <p:cNvPr id="627" name="Google Shape;627;p84"/>
          <p:cNvSpPr txBox="1"/>
          <p:nvPr/>
        </p:nvSpPr>
        <p:spPr>
          <a:xfrm>
            <a:off x="818125" y="871175"/>
            <a:ext cx="7748400" cy="1616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s-MX" sz="1800" u="none" cap="none" strike="noStrike">
                <a:solidFill>
                  <a:srgbClr val="000000"/>
                </a:solidFill>
                <a:highlight>
                  <a:srgbClr val="3CEFAB"/>
                </a:highlight>
                <a:latin typeface="Helvetica Neue Light"/>
                <a:ea typeface="Helvetica Neue Light"/>
                <a:cs typeface="Helvetica Neue Light"/>
                <a:sym typeface="Helvetica Neue Light"/>
              </a:rPr>
              <a:t>Este proceso se repite hasta llegar a un punto en el que la diferencia entre modelos consecutivos es insignificante, lo cual nos indica que hemos encontrado el mejor modelo posible, o cuando se llega al número de iteraciones máximas definido por el usuario.</a:t>
            </a:r>
            <a:endParaRPr sz="1800">
              <a:highlight>
                <a:srgbClr val="3CEFAB"/>
              </a:highlight>
            </a:endParaRPr>
          </a:p>
        </p:txBody>
      </p:sp>
      <p:pic>
        <p:nvPicPr>
          <p:cNvPr id="628" name="Google Shape;628;p84"/>
          <p:cNvPicPr preferRelativeResize="0"/>
          <p:nvPr/>
        </p:nvPicPr>
        <p:blipFill>
          <a:blip r:embed="rId3">
            <a:alphaModFix/>
          </a:blip>
          <a:stretch>
            <a:fillRect/>
          </a:stretch>
        </p:blipFill>
        <p:spPr>
          <a:xfrm>
            <a:off x="3600475" y="2539525"/>
            <a:ext cx="2351425" cy="2351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5"/>
          <p:cNvSpPr txBox="1"/>
          <p:nvPr/>
        </p:nvSpPr>
        <p:spPr>
          <a:xfrm>
            <a:off x="494634" y="444385"/>
            <a:ext cx="8337600" cy="545100"/>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i="1" lang="es-MX" sz="3500">
                <a:latin typeface="Anton"/>
                <a:ea typeface="Anton"/>
                <a:cs typeface="Anton"/>
                <a:sym typeface="Anton"/>
              </a:rPr>
              <a:t>LightGBM</a:t>
            </a:r>
            <a:endParaRPr b="0" i="1" sz="3500" u="none" cap="none" strike="noStrike">
              <a:solidFill>
                <a:srgbClr val="000000"/>
              </a:solidFill>
              <a:latin typeface="Anton"/>
              <a:ea typeface="Anton"/>
              <a:cs typeface="Anton"/>
              <a:sym typeface="Anton"/>
            </a:endParaRPr>
          </a:p>
        </p:txBody>
      </p:sp>
      <p:sp>
        <p:nvSpPr>
          <p:cNvPr id="634" name="Google Shape;634;p85"/>
          <p:cNvSpPr txBox="1"/>
          <p:nvPr/>
        </p:nvSpPr>
        <p:spPr>
          <a:xfrm>
            <a:off x="503100" y="1328375"/>
            <a:ext cx="8006100" cy="2031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Utiliza la técnica Gradient Boosting. Con este método los árboles se construyen de manera secuencial y cada uno que se agrega aporta su granito de arena para refinar la predicción anterior. Es decir, </a:t>
            </a:r>
            <a:r>
              <a:rPr b="1" i="0" lang="es-MX" sz="1800" u="none" cap="none" strike="noStrike">
                <a:solidFill>
                  <a:srgbClr val="000000"/>
                </a:solidFill>
                <a:highlight>
                  <a:srgbClr val="FFFFFF"/>
                </a:highlight>
                <a:latin typeface="Helvetica Neue"/>
                <a:ea typeface="Helvetica Neue"/>
                <a:cs typeface="Helvetica Neue"/>
                <a:sym typeface="Helvetica Neue"/>
              </a:rPr>
              <a:t>se comienza con un valor constante y cada árbol nuevo se entrena para predecir el error en la suma de todas las predicciones de los árboles anteriores.</a:t>
            </a:r>
            <a:endParaRPr b="1" sz="1800"/>
          </a:p>
        </p:txBody>
      </p:sp>
      <p:sp>
        <p:nvSpPr>
          <p:cNvPr id="635" name="Google Shape;635;p85"/>
          <p:cNvSpPr/>
          <p:nvPr/>
        </p:nvSpPr>
        <p:spPr>
          <a:xfrm>
            <a:off x="503109" y="303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636" name="Google Shape;636;p85"/>
          <p:cNvSpPr txBox="1"/>
          <p:nvPr/>
        </p:nvSpPr>
        <p:spPr>
          <a:xfrm>
            <a:off x="635857" y="358295"/>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pic>
        <p:nvPicPr>
          <p:cNvPr id="637" name="Google Shape;637;p85"/>
          <p:cNvPicPr preferRelativeResize="0"/>
          <p:nvPr/>
        </p:nvPicPr>
        <p:blipFill>
          <a:blip r:embed="rId3">
            <a:alphaModFix/>
          </a:blip>
          <a:stretch>
            <a:fillRect/>
          </a:stretch>
        </p:blipFill>
        <p:spPr>
          <a:xfrm>
            <a:off x="7915400" y="281638"/>
            <a:ext cx="841850" cy="841850"/>
          </a:xfrm>
          <a:prstGeom prst="rect">
            <a:avLst/>
          </a:prstGeom>
          <a:noFill/>
          <a:ln>
            <a:noFill/>
          </a:ln>
        </p:spPr>
      </p:pic>
      <p:pic>
        <p:nvPicPr>
          <p:cNvPr id="638" name="Google Shape;638;p85"/>
          <p:cNvPicPr preferRelativeResize="0"/>
          <p:nvPr/>
        </p:nvPicPr>
        <p:blipFill>
          <a:blip r:embed="rId4">
            <a:alphaModFix/>
          </a:blip>
          <a:stretch>
            <a:fillRect/>
          </a:stretch>
        </p:blipFill>
        <p:spPr>
          <a:xfrm>
            <a:off x="2422150" y="3605475"/>
            <a:ext cx="1538025" cy="1538025"/>
          </a:xfrm>
          <a:prstGeom prst="rect">
            <a:avLst/>
          </a:prstGeom>
          <a:noFill/>
          <a:ln>
            <a:noFill/>
          </a:ln>
        </p:spPr>
      </p:pic>
      <p:pic>
        <p:nvPicPr>
          <p:cNvPr id="639" name="Google Shape;639;p85"/>
          <p:cNvPicPr preferRelativeResize="0"/>
          <p:nvPr/>
        </p:nvPicPr>
        <p:blipFill>
          <a:blip r:embed="rId4">
            <a:alphaModFix/>
          </a:blip>
          <a:stretch>
            <a:fillRect/>
          </a:stretch>
        </p:blipFill>
        <p:spPr>
          <a:xfrm>
            <a:off x="4403350" y="3605475"/>
            <a:ext cx="1538025" cy="1538025"/>
          </a:xfrm>
          <a:prstGeom prst="rect">
            <a:avLst/>
          </a:prstGeom>
          <a:noFill/>
          <a:ln>
            <a:noFill/>
          </a:ln>
        </p:spPr>
      </p:pic>
      <p:pic>
        <p:nvPicPr>
          <p:cNvPr id="640" name="Google Shape;640;p85"/>
          <p:cNvPicPr preferRelativeResize="0"/>
          <p:nvPr/>
        </p:nvPicPr>
        <p:blipFill>
          <a:blip r:embed="rId4">
            <a:alphaModFix/>
          </a:blip>
          <a:stretch>
            <a:fillRect/>
          </a:stretch>
        </p:blipFill>
        <p:spPr>
          <a:xfrm>
            <a:off x="4963525" y="3605475"/>
            <a:ext cx="1538025" cy="1538025"/>
          </a:xfrm>
          <a:prstGeom prst="rect">
            <a:avLst/>
          </a:prstGeom>
          <a:noFill/>
          <a:ln>
            <a:noFill/>
          </a:ln>
        </p:spPr>
      </p:pic>
      <p:pic>
        <p:nvPicPr>
          <p:cNvPr id="641" name="Google Shape;641;p85"/>
          <p:cNvPicPr preferRelativeResize="0"/>
          <p:nvPr/>
        </p:nvPicPr>
        <p:blipFill>
          <a:blip r:embed="rId4">
            <a:alphaModFix/>
          </a:blip>
          <a:stretch>
            <a:fillRect/>
          </a:stretch>
        </p:blipFill>
        <p:spPr>
          <a:xfrm>
            <a:off x="5723975" y="3605475"/>
            <a:ext cx="1538025" cy="1538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6"/>
          <p:cNvSpPr txBox="1"/>
          <p:nvPr/>
        </p:nvSpPr>
        <p:spPr>
          <a:xfrm>
            <a:off x="437125" y="1252175"/>
            <a:ext cx="8337600" cy="2031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Una vez terminado el proceso, </a:t>
            </a:r>
            <a:r>
              <a:rPr b="1" i="0" lang="es-MX" sz="1800" u="none" cap="none" strike="noStrike">
                <a:solidFill>
                  <a:srgbClr val="000000"/>
                </a:solidFill>
                <a:highlight>
                  <a:srgbClr val="FFFFFF"/>
                </a:highlight>
                <a:latin typeface="Helvetica Neue"/>
                <a:ea typeface="Helvetica Neue"/>
                <a:cs typeface="Helvetica Neue"/>
                <a:sym typeface="Helvetica Neue"/>
              </a:rPr>
              <a:t>las predicciones se calculan sumando los resultados de todos los árboles que se construyeron</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 El efecto que tiene esto es que </a:t>
            </a:r>
            <a:r>
              <a:rPr b="1" i="0" lang="es-MX" sz="1800" u="none" cap="none" strike="noStrike">
                <a:solidFill>
                  <a:srgbClr val="000000"/>
                </a:solidFill>
                <a:highlight>
                  <a:srgbClr val="FFFFFF"/>
                </a:highlight>
                <a:latin typeface="Helvetica Neue"/>
                <a:ea typeface="Helvetica Neue"/>
                <a:cs typeface="Helvetica Neue"/>
                <a:sym typeface="Helvetica Neue"/>
              </a:rPr>
              <a:t>cada vez que se agrega un árbol nuevo se le presta atención a las muestras en las que el modelo está funcionando peor </a:t>
            </a:r>
            <a:r>
              <a:rPr b="0" i="0" lang="es-MX" sz="1800" u="none" cap="none" strike="noStrike">
                <a:solidFill>
                  <a:srgbClr val="000000"/>
                </a:solidFill>
                <a:highlight>
                  <a:srgbClr val="FFFFFF"/>
                </a:highlight>
                <a:latin typeface="Helvetica Neue Light"/>
                <a:ea typeface="Helvetica Neue Light"/>
                <a:cs typeface="Helvetica Neue Light"/>
                <a:sym typeface="Helvetica Neue Light"/>
              </a:rPr>
              <a:t>y se trabaja para mejorar ese aspecto.</a:t>
            </a:r>
            <a:endParaRPr sz="1800"/>
          </a:p>
        </p:txBody>
      </p:sp>
      <p:sp>
        <p:nvSpPr>
          <p:cNvPr id="647" name="Google Shape;647;p86"/>
          <p:cNvSpPr txBox="1"/>
          <p:nvPr/>
        </p:nvSpPr>
        <p:spPr>
          <a:xfrm>
            <a:off x="494634" y="444385"/>
            <a:ext cx="8337600" cy="545100"/>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i="1" lang="es-MX" sz="3500">
                <a:latin typeface="Anton"/>
                <a:ea typeface="Anton"/>
                <a:cs typeface="Anton"/>
                <a:sym typeface="Anton"/>
              </a:rPr>
              <a:t>LightGBM</a:t>
            </a:r>
            <a:endParaRPr b="0" i="1" sz="3500" u="none" cap="none" strike="noStrike">
              <a:solidFill>
                <a:srgbClr val="000000"/>
              </a:solidFill>
              <a:latin typeface="Anton"/>
              <a:ea typeface="Anton"/>
              <a:cs typeface="Anton"/>
              <a:sym typeface="Anton"/>
            </a:endParaRPr>
          </a:p>
        </p:txBody>
      </p:sp>
      <p:sp>
        <p:nvSpPr>
          <p:cNvPr id="648" name="Google Shape;648;p86"/>
          <p:cNvSpPr/>
          <p:nvPr/>
        </p:nvSpPr>
        <p:spPr>
          <a:xfrm>
            <a:off x="503109" y="303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649" name="Google Shape;649;p86"/>
          <p:cNvSpPr txBox="1"/>
          <p:nvPr/>
        </p:nvSpPr>
        <p:spPr>
          <a:xfrm>
            <a:off x="635857" y="358295"/>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pic>
        <p:nvPicPr>
          <p:cNvPr id="650" name="Google Shape;650;p86"/>
          <p:cNvPicPr preferRelativeResize="0"/>
          <p:nvPr/>
        </p:nvPicPr>
        <p:blipFill>
          <a:blip r:embed="rId3">
            <a:alphaModFix/>
          </a:blip>
          <a:stretch>
            <a:fillRect/>
          </a:stretch>
        </p:blipFill>
        <p:spPr>
          <a:xfrm>
            <a:off x="7915400" y="281638"/>
            <a:ext cx="841850" cy="841850"/>
          </a:xfrm>
          <a:prstGeom prst="rect">
            <a:avLst/>
          </a:prstGeom>
          <a:noFill/>
          <a:ln>
            <a:noFill/>
          </a:ln>
        </p:spPr>
      </p:pic>
      <p:pic>
        <p:nvPicPr>
          <p:cNvPr id="651" name="Google Shape;651;p86"/>
          <p:cNvPicPr preferRelativeResize="0"/>
          <p:nvPr/>
        </p:nvPicPr>
        <p:blipFill>
          <a:blip r:embed="rId4">
            <a:alphaModFix/>
          </a:blip>
          <a:stretch>
            <a:fillRect/>
          </a:stretch>
        </p:blipFill>
        <p:spPr>
          <a:xfrm>
            <a:off x="2345950" y="3605475"/>
            <a:ext cx="1538025" cy="1538025"/>
          </a:xfrm>
          <a:prstGeom prst="rect">
            <a:avLst/>
          </a:prstGeom>
          <a:noFill/>
          <a:ln>
            <a:noFill/>
          </a:ln>
        </p:spPr>
      </p:pic>
      <p:pic>
        <p:nvPicPr>
          <p:cNvPr id="652" name="Google Shape;652;p86"/>
          <p:cNvPicPr preferRelativeResize="0"/>
          <p:nvPr/>
        </p:nvPicPr>
        <p:blipFill>
          <a:blip r:embed="rId4">
            <a:alphaModFix/>
          </a:blip>
          <a:stretch>
            <a:fillRect/>
          </a:stretch>
        </p:blipFill>
        <p:spPr>
          <a:xfrm>
            <a:off x="2906125" y="3605475"/>
            <a:ext cx="1538025" cy="1538025"/>
          </a:xfrm>
          <a:prstGeom prst="rect">
            <a:avLst/>
          </a:prstGeom>
          <a:noFill/>
          <a:ln>
            <a:noFill/>
          </a:ln>
        </p:spPr>
      </p:pic>
      <p:pic>
        <p:nvPicPr>
          <p:cNvPr id="653" name="Google Shape;653;p86"/>
          <p:cNvPicPr preferRelativeResize="0"/>
          <p:nvPr/>
        </p:nvPicPr>
        <p:blipFill>
          <a:blip r:embed="rId4">
            <a:alphaModFix/>
          </a:blip>
          <a:stretch>
            <a:fillRect/>
          </a:stretch>
        </p:blipFill>
        <p:spPr>
          <a:xfrm>
            <a:off x="3666575" y="3605475"/>
            <a:ext cx="1538025" cy="1538025"/>
          </a:xfrm>
          <a:prstGeom prst="rect">
            <a:avLst/>
          </a:prstGeom>
          <a:noFill/>
          <a:ln>
            <a:noFill/>
          </a:ln>
        </p:spPr>
      </p:pic>
      <p:pic>
        <p:nvPicPr>
          <p:cNvPr id="654" name="Google Shape;654;p86"/>
          <p:cNvPicPr preferRelativeResize="0"/>
          <p:nvPr/>
        </p:nvPicPr>
        <p:blipFill rotWithShape="1">
          <a:blip r:embed="rId5">
            <a:alphaModFix/>
          </a:blip>
          <a:srcRect b="9304" l="1430" r="1913" t="9789"/>
          <a:stretch/>
        </p:blipFill>
        <p:spPr>
          <a:xfrm>
            <a:off x="5285718" y="3869400"/>
            <a:ext cx="1476956" cy="12362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87"/>
          <p:cNvSpPr txBox="1"/>
          <p:nvPr/>
        </p:nvSpPr>
        <p:spPr>
          <a:xfrm>
            <a:off x="335600" y="2520825"/>
            <a:ext cx="8543700" cy="78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MX" sz="4000">
                <a:latin typeface="Anton"/>
                <a:ea typeface="Anton"/>
                <a:cs typeface="Anton"/>
                <a:sym typeface="Anton"/>
              </a:rPr>
              <a:t>Investigación sobre Modelos</a:t>
            </a:r>
            <a:r>
              <a:rPr b="0" i="1" lang="es-MX" sz="4000" u="none" cap="none" strike="noStrike">
                <a:solidFill>
                  <a:srgbClr val="000000"/>
                </a:solidFill>
                <a:latin typeface="Anton"/>
                <a:ea typeface="Anton"/>
                <a:cs typeface="Anton"/>
                <a:sym typeface="Anton"/>
              </a:rPr>
              <a:t> </a:t>
            </a:r>
            <a:endParaRPr b="0" i="1" sz="4000" u="none" cap="none" strike="noStrike">
              <a:solidFill>
                <a:srgbClr val="000000"/>
              </a:solidFill>
              <a:latin typeface="Anton"/>
              <a:ea typeface="Anton"/>
              <a:cs typeface="Anton"/>
              <a:sym typeface="Anton"/>
            </a:endParaRPr>
          </a:p>
        </p:txBody>
      </p:sp>
      <p:sp>
        <p:nvSpPr>
          <p:cNvPr id="660" name="Google Shape;660;p87"/>
          <p:cNvSpPr txBox="1"/>
          <p:nvPr/>
        </p:nvSpPr>
        <p:spPr>
          <a:xfrm>
            <a:off x="189000" y="3499499"/>
            <a:ext cx="8955000" cy="577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MX" sz="2000" u="none" cap="none" strike="noStrike">
                <a:solidFill>
                  <a:srgbClr val="000000"/>
                </a:solidFill>
                <a:highlight>
                  <a:srgbClr val="FFFFFF"/>
                </a:highlight>
                <a:latin typeface="Helvetica Neue Light"/>
                <a:ea typeface="Helvetica Neue Light"/>
                <a:cs typeface="Helvetica Neue Light"/>
                <a:sym typeface="Helvetica Neue Light"/>
              </a:rPr>
              <a:t>Actividad Grupal</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1000"/>
              </a:spcBef>
              <a:spcAft>
                <a:spcPts val="1000"/>
              </a:spcAft>
              <a:buClr>
                <a:srgbClr val="000000"/>
              </a:buClr>
              <a:buSzPts val="1100"/>
              <a:buFont typeface="Arial"/>
              <a:buNone/>
            </a:pPr>
            <a:r>
              <a:rPr b="0" lang="es-MX" sz="1600" u="none" cap="none" strike="noStrike">
                <a:solidFill>
                  <a:srgbClr val="000000"/>
                </a:solidFill>
                <a:highlight>
                  <a:srgbClr val="FFFFFF"/>
                </a:highlight>
                <a:latin typeface="Helvetica Neue Light"/>
                <a:ea typeface="Helvetica Neue Light"/>
                <a:cs typeface="Helvetica Neue Light"/>
                <a:sym typeface="Helvetica Neue Light"/>
              </a:rPr>
              <a:t>Tiempo </a:t>
            </a:r>
            <a:r>
              <a:rPr lang="es-MX" sz="1600">
                <a:highlight>
                  <a:srgbClr val="FFFFFF"/>
                </a:highlight>
                <a:latin typeface="Helvetica Neue Light"/>
                <a:ea typeface="Helvetica Neue Light"/>
                <a:cs typeface="Helvetica Neue Light"/>
                <a:sym typeface="Helvetica Neue Light"/>
              </a:rPr>
              <a:t>estimado</a:t>
            </a:r>
            <a:r>
              <a:rPr b="0" lang="es-MX" sz="1600" u="none" cap="none" strike="noStrike">
                <a:solidFill>
                  <a:srgbClr val="000000"/>
                </a:solidFill>
                <a:highlight>
                  <a:srgbClr val="FFFFFF"/>
                </a:highlight>
                <a:latin typeface="Helvetica Neue Light"/>
                <a:ea typeface="Helvetica Neue Light"/>
                <a:cs typeface="Helvetica Neue Light"/>
                <a:sym typeface="Helvetica Neue Light"/>
              </a:rPr>
              <a:t>: 20 </a:t>
            </a:r>
            <a:r>
              <a:rPr lang="es-MX" sz="1600">
                <a:highlight>
                  <a:srgbClr val="FFFFFF"/>
                </a:highlight>
                <a:latin typeface="Helvetica Neue Light"/>
                <a:ea typeface="Helvetica Neue Light"/>
                <a:cs typeface="Helvetica Neue Light"/>
                <a:sym typeface="Helvetica Neue Light"/>
              </a:rPr>
              <a:t>m</a:t>
            </a:r>
            <a:r>
              <a:rPr b="0" lang="es-MX" sz="1600" u="none" cap="none" strike="noStrike">
                <a:solidFill>
                  <a:srgbClr val="000000"/>
                </a:solidFill>
                <a:highlight>
                  <a:srgbClr val="FFFFFF"/>
                </a:highlight>
                <a:latin typeface="Helvetica Neue Light"/>
                <a:ea typeface="Helvetica Neue Light"/>
                <a:cs typeface="Helvetica Neue Light"/>
                <a:sym typeface="Helvetica Neue Light"/>
              </a:rPr>
              <a:t>inutos  </a:t>
            </a:r>
            <a:endParaRPr b="0" sz="16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661" name="Google Shape;661;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62" name="Google Shape;662;p87"/>
          <p:cNvPicPr preferRelativeResize="0"/>
          <p:nvPr/>
        </p:nvPicPr>
        <p:blipFill rotWithShape="1">
          <a:blip r:embed="rId4">
            <a:alphaModFix/>
          </a:blip>
          <a:srcRect b="0" l="0" r="0" t="0"/>
          <a:stretch/>
        </p:blipFill>
        <p:spPr>
          <a:xfrm>
            <a:off x="3882275" y="1051649"/>
            <a:ext cx="1379450" cy="1379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68" name="Google Shape;668;p88"/>
          <p:cNvSpPr txBox="1"/>
          <p:nvPr/>
        </p:nvSpPr>
        <p:spPr>
          <a:xfrm>
            <a:off x="492214" y="1504225"/>
            <a:ext cx="7575300" cy="2093100"/>
          </a:xfrm>
          <a:prstGeom prst="rect">
            <a:avLst/>
          </a:prstGeom>
          <a:noFill/>
          <a:ln>
            <a:noFill/>
          </a:ln>
        </p:spPr>
        <p:txBody>
          <a:bodyPr anchorCtr="0" anchor="ctr" bIns="91425" lIns="91425" spcFirstLastPara="1" rIns="91425" wrap="square" tIns="91425">
            <a:noAutofit/>
          </a:bodyPr>
          <a:lstStyle/>
          <a:p>
            <a:pPr indent="-342900" lvl="0" marL="342900" marR="0" rtl="0" algn="l">
              <a:lnSpc>
                <a:spcPct val="150000"/>
              </a:lnSpc>
              <a:spcBef>
                <a:spcPts val="0"/>
              </a:spcBef>
              <a:spcAft>
                <a:spcPts val="0"/>
              </a:spcAft>
              <a:buClr>
                <a:srgbClr val="3CEFAB"/>
              </a:buClr>
              <a:buSzPts val="1800"/>
              <a:buAutoNum type="arabicPeriod"/>
            </a:pPr>
            <a:r>
              <a:rPr b="0" i="0" lang="es-MX" sz="1800" u="none" cap="none" strike="noStrike">
                <a:solidFill>
                  <a:schemeClr val="dk1"/>
                </a:solidFill>
                <a:latin typeface="Helvetica Neue Light"/>
                <a:ea typeface="Helvetica Neue Light"/>
                <a:cs typeface="Helvetica Neue Light"/>
                <a:sym typeface="Helvetica Neue Light"/>
              </a:rPr>
              <a:t>Investigar acerca de las principales diferencias entre los algoritmos: AdaBoost, GBM, XGBoost, LightGBM.</a:t>
            </a:r>
            <a:endParaRPr/>
          </a:p>
          <a:p>
            <a:pPr indent="-342900" lvl="0" marL="342900" marR="0" rtl="0" algn="l">
              <a:lnSpc>
                <a:spcPct val="150000"/>
              </a:lnSpc>
              <a:spcBef>
                <a:spcPts val="1000"/>
              </a:spcBef>
              <a:spcAft>
                <a:spcPts val="0"/>
              </a:spcAft>
              <a:buClr>
                <a:srgbClr val="3CEFAB"/>
              </a:buClr>
              <a:buSzPts val="1800"/>
              <a:buAutoNum type="arabicPeriod"/>
            </a:pPr>
            <a:r>
              <a:rPr b="0" i="0" lang="es-MX" sz="1800" u="none" cap="none" strike="noStrike">
                <a:solidFill>
                  <a:schemeClr val="dk1"/>
                </a:solidFill>
                <a:latin typeface="Helvetica Neue Light"/>
                <a:ea typeface="Helvetica Neue Light"/>
                <a:cs typeface="Helvetica Neue Light"/>
                <a:sym typeface="Helvetica Neue Light"/>
              </a:rPr>
              <a:t>Documentar las principales apreciaciones identificadas.</a:t>
            </a:r>
            <a:endParaRPr/>
          </a:p>
          <a:p>
            <a:pPr indent="-342900" lvl="0" marL="342900" marR="0" rtl="0" algn="l">
              <a:lnSpc>
                <a:spcPct val="150000"/>
              </a:lnSpc>
              <a:spcBef>
                <a:spcPts val="1000"/>
              </a:spcBef>
              <a:spcAft>
                <a:spcPts val="1000"/>
              </a:spcAft>
              <a:buClr>
                <a:srgbClr val="3CEFAB"/>
              </a:buClr>
              <a:buSzPts val="1800"/>
              <a:buAutoNum type="arabicPeriod"/>
            </a:pPr>
            <a:r>
              <a:rPr b="0" i="0" lang="es-MX" sz="1800" u="none" cap="none" strike="noStrike">
                <a:solidFill>
                  <a:schemeClr val="dk1"/>
                </a:solidFill>
                <a:latin typeface="Helvetica Neue Light"/>
                <a:ea typeface="Helvetica Neue Light"/>
                <a:cs typeface="Helvetica Neue Light"/>
                <a:sym typeface="Helvetica Neue Light"/>
              </a:rPr>
              <a:t>Debatir y colaborar grupalmente.</a:t>
            </a:r>
            <a:endParaRPr b="0" i="0" sz="1800" u="none" cap="none" strike="noStrike">
              <a:solidFill>
                <a:srgbClr val="000000"/>
              </a:solidFill>
              <a:latin typeface="Didact Gothic"/>
              <a:ea typeface="Didact Gothic"/>
              <a:cs typeface="Didact Gothic"/>
              <a:sym typeface="Didact Gothic"/>
            </a:endParaRPr>
          </a:p>
        </p:txBody>
      </p:sp>
      <p:pic>
        <p:nvPicPr>
          <p:cNvPr id="669" name="Google Shape;669;p88"/>
          <p:cNvPicPr preferRelativeResize="0"/>
          <p:nvPr/>
        </p:nvPicPr>
        <p:blipFill rotWithShape="1">
          <a:blip r:embed="rId4">
            <a:alphaModFix/>
          </a:blip>
          <a:srcRect b="0" l="0" r="0" t="0"/>
          <a:stretch/>
        </p:blipFill>
        <p:spPr>
          <a:xfrm>
            <a:off x="6995286" y="2489055"/>
            <a:ext cx="1634173" cy="2166931"/>
          </a:xfrm>
          <a:prstGeom prst="rect">
            <a:avLst/>
          </a:prstGeom>
          <a:noFill/>
          <a:ln>
            <a:noFill/>
          </a:ln>
        </p:spPr>
      </p:pic>
      <p:sp>
        <p:nvSpPr>
          <p:cNvPr id="670" name="Google Shape;670;p88"/>
          <p:cNvSpPr txBox="1"/>
          <p:nvPr/>
        </p:nvSpPr>
        <p:spPr>
          <a:xfrm>
            <a:off x="2928821" y="4636300"/>
            <a:ext cx="457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1" i="0" lang="es-MX" sz="1700" u="none" cap="none" strike="noStrike">
                <a:solidFill>
                  <a:srgbClr val="000000"/>
                </a:solidFill>
                <a:latin typeface="Helvetica Neue"/>
                <a:ea typeface="Helvetica Neue"/>
                <a:cs typeface="Helvetica Neue"/>
                <a:sym typeface="Helvetica Neue"/>
              </a:rPr>
              <a:t>Herramienta sugerida: </a:t>
            </a:r>
            <a:r>
              <a:rPr b="0" i="0" lang="es-MX" sz="1700" u="sng" cap="none" strike="noStrike">
                <a:solidFill>
                  <a:schemeClr val="hlink"/>
                </a:solidFill>
                <a:latin typeface="Helvetica Neue"/>
                <a:ea typeface="Helvetica Neue"/>
                <a:cs typeface="Helvetica Neue"/>
                <a:sym typeface="Helvetica Neue"/>
                <a:hlinkClick r:id="rId5"/>
              </a:rPr>
              <a:t>Padlet</a:t>
            </a:r>
            <a:r>
              <a:rPr b="0" i="0" lang="es-MX" sz="1700" u="none" cap="none" strike="noStrike">
                <a:solidFill>
                  <a:srgbClr val="000000"/>
                </a:solidFill>
                <a:latin typeface="Helvetica Neue"/>
                <a:ea typeface="Helvetica Neue"/>
                <a:cs typeface="Helvetica Neue"/>
                <a:sym typeface="Helvetica Neue"/>
              </a:rPr>
              <a:t> </a:t>
            </a:r>
            <a:endParaRPr b="0" i="0" sz="1700" u="none" cap="none" strike="noStrike">
              <a:solidFill>
                <a:srgbClr val="000000"/>
              </a:solidFill>
              <a:latin typeface="Helvetica Neue"/>
              <a:ea typeface="Helvetica Neue"/>
              <a:cs typeface="Helvetica Neue"/>
              <a:sym typeface="Helvetica Neue"/>
            </a:endParaRPr>
          </a:p>
        </p:txBody>
      </p:sp>
      <p:sp>
        <p:nvSpPr>
          <p:cNvPr id="671" name="Google Shape;671;p88"/>
          <p:cNvSpPr txBox="1"/>
          <p:nvPr/>
        </p:nvSpPr>
        <p:spPr>
          <a:xfrm>
            <a:off x="355074" y="301791"/>
            <a:ext cx="6406800" cy="44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MX" sz="2900" u="none" cap="none" strike="noStrike">
                <a:solidFill>
                  <a:srgbClr val="000000"/>
                </a:solidFill>
                <a:latin typeface="Anton"/>
                <a:ea typeface="Anton"/>
                <a:cs typeface="Anton"/>
                <a:sym typeface="Anton"/>
              </a:rPr>
              <a:t>Investigación sobre Modelos</a:t>
            </a:r>
            <a:endParaRPr b="0" i="1" sz="2900" u="none" cap="none" strike="noStrike">
              <a:solidFill>
                <a:srgbClr val="000000"/>
              </a:solidFill>
              <a:latin typeface="Anton"/>
              <a:ea typeface="Anton"/>
              <a:cs typeface="Anton"/>
              <a:sym typeface="Anton"/>
            </a:endParaRPr>
          </a:p>
        </p:txBody>
      </p:sp>
      <p:pic>
        <p:nvPicPr>
          <p:cNvPr id="672" name="Google Shape;672;p88"/>
          <p:cNvPicPr preferRelativeResize="0"/>
          <p:nvPr/>
        </p:nvPicPr>
        <p:blipFill rotWithShape="1">
          <a:blip r:embed="rId6">
            <a:alphaModFix/>
          </a:blip>
          <a:srcRect b="0" l="0" r="0" t="0"/>
          <a:stretch/>
        </p:blipFill>
        <p:spPr>
          <a:xfrm>
            <a:off x="7509825" y="0"/>
            <a:ext cx="1634174" cy="639850"/>
          </a:xfrm>
          <a:prstGeom prst="rect">
            <a:avLst/>
          </a:prstGeom>
          <a:noFill/>
          <a:ln>
            <a:noFill/>
          </a:ln>
        </p:spPr>
      </p:pic>
      <p:sp>
        <p:nvSpPr>
          <p:cNvPr id="673" name="Google Shape;673;p88"/>
          <p:cNvSpPr txBox="1"/>
          <p:nvPr/>
        </p:nvSpPr>
        <p:spPr>
          <a:xfrm>
            <a:off x="423325" y="885150"/>
            <a:ext cx="3747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s-MX" sz="1600">
                <a:solidFill>
                  <a:schemeClr val="dk1"/>
                </a:solidFill>
                <a:highlight>
                  <a:schemeClr val="lt1"/>
                </a:highlight>
                <a:latin typeface="Helvetica Neue Light"/>
                <a:ea typeface="Helvetica Neue Light"/>
                <a:cs typeface="Helvetica Neue Light"/>
                <a:sym typeface="Helvetica Neue Light"/>
              </a:rPr>
              <a:t>Tiempo estimado: 20 minutos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5" name="Shape 245"/>
        <p:cNvGrpSpPr/>
        <p:nvPr/>
      </p:nvGrpSpPr>
      <p:grpSpPr>
        <a:xfrm>
          <a:off x="0" y="0"/>
          <a:ext cx="0" cy="0"/>
          <a:chOff x="0" y="0"/>
          <a:chExt cx="0" cy="0"/>
        </a:xfrm>
      </p:grpSpPr>
      <p:sp>
        <p:nvSpPr>
          <p:cNvPr id="246" name="Google Shape;246;p44"/>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7" name="Google Shape;247;p44"/>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9" name="Google Shape;249;p44"/>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4"/>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a:latin typeface="Helvetica Neue"/>
                <a:ea typeface="Helvetica Neue"/>
                <a:cs typeface="Helvetica Neue"/>
                <a:sym typeface="Helvetica Neue"/>
              </a:rPr>
              <a:t>Clase 48</a:t>
            </a:r>
            <a:endParaRPr>
              <a:latin typeface="Helvetica Neue"/>
              <a:ea typeface="Helvetica Neue"/>
              <a:cs typeface="Helvetica Neue"/>
              <a:sym typeface="Helvetica Neue"/>
            </a:endParaRPr>
          </a:p>
        </p:txBody>
      </p:sp>
      <p:sp>
        <p:nvSpPr>
          <p:cNvPr id="251" name="Google Shape;251;p44"/>
          <p:cNvSpPr txBox="1"/>
          <p:nvPr/>
        </p:nvSpPr>
        <p:spPr>
          <a:xfrm>
            <a:off x="3761125" y="1758000"/>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MX" sz="1200">
                <a:latin typeface="Helvetica Neue"/>
                <a:ea typeface="Helvetica Neue"/>
                <a:cs typeface="Helvetica Neue"/>
                <a:sym typeface="Helvetica Neue"/>
              </a:rPr>
              <a:t>Modelos de Ensamble y Boosting Models</a:t>
            </a:r>
            <a:endParaRPr b="1" sz="1200">
              <a:latin typeface="Helvetica Neue"/>
              <a:ea typeface="Helvetica Neue"/>
              <a:cs typeface="Helvetica Neue"/>
              <a:sym typeface="Helvetica Neue"/>
            </a:endParaRPr>
          </a:p>
        </p:txBody>
      </p:sp>
      <p:cxnSp>
        <p:nvCxnSpPr>
          <p:cNvPr id="252" name="Google Shape;252;p44"/>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53" name="Google Shape;253;p44"/>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54" name="Google Shape;254;p44"/>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55" name="Google Shape;255;p44"/>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sp>
        <p:nvSpPr>
          <p:cNvPr id="256" name="Google Shape;256;p44"/>
          <p:cNvSpPr txBox="1"/>
          <p:nvPr/>
        </p:nvSpPr>
        <p:spPr>
          <a:xfrm>
            <a:off x="1801000" y="2545563"/>
            <a:ext cx="1389600" cy="2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MX" sz="700">
                <a:latin typeface="Helvetica Neue"/>
                <a:ea typeface="Helvetica Neue"/>
                <a:cs typeface="Helvetica Neue"/>
                <a:sym typeface="Helvetica Neue"/>
              </a:rPr>
              <a:t>TRABAJO SOBRE NOTEBOOKS</a:t>
            </a:r>
            <a:endParaRPr sz="700">
              <a:latin typeface="Helvetica Neue"/>
              <a:ea typeface="Helvetica Neue"/>
              <a:cs typeface="Helvetica Neue"/>
              <a:sym typeface="Helvetica Neue"/>
            </a:endParaRPr>
          </a:p>
        </p:txBody>
      </p:sp>
      <p:pic>
        <p:nvPicPr>
          <p:cNvPr id="257" name="Google Shape;257;p44"/>
          <p:cNvPicPr preferRelativeResize="0"/>
          <p:nvPr/>
        </p:nvPicPr>
        <p:blipFill>
          <a:blip r:embed="rId4">
            <a:alphaModFix/>
          </a:blip>
          <a:stretch>
            <a:fillRect/>
          </a:stretch>
        </p:blipFill>
        <p:spPr>
          <a:xfrm>
            <a:off x="5276200" y="1391289"/>
            <a:ext cx="196500" cy="196500"/>
          </a:xfrm>
          <a:prstGeom prst="rect">
            <a:avLst/>
          </a:prstGeom>
          <a:noFill/>
          <a:ln>
            <a:noFill/>
          </a:ln>
        </p:spPr>
      </p:pic>
      <p:sp>
        <p:nvSpPr>
          <p:cNvPr id="258" name="Google Shape;258;p44"/>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4"/>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a:latin typeface="Helvetica Neue"/>
                <a:ea typeface="Helvetica Neue"/>
                <a:cs typeface="Helvetica Neue"/>
                <a:sym typeface="Helvetica Neue"/>
              </a:rPr>
              <a:t>Clase 47</a:t>
            </a:r>
            <a:endParaRPr>
              <a:latin typeface="Helvetica Neue"/>
              <a:ea typeface="Helvetica Neue"/>
              <a:cs typeface="Helvetica Neue"/>
              <a:sym typeface="Helvetica Neue"/>
            </a:endParaRPr>
          </a:p>
        </p:txBody>
      </p:sp>
      <p:sp>
        <p:nvSpPr>
          <p:cNvPr id="260" name="Google Shape;260;p44"/>
          <p:cNvSpPr txBox="1"/>
          <p:nvPr/>
        </p:nvSpPr>
        <p:spPr>
          <a:xfrm>
            <a:off x="1377625" y="1758000"/>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MX" sz="1200">
                <a:solidFill>
                  <a:schemeClr val="dk1"/>
                </a:solidFill>
                <a:latin typeface="Helvetica Neue"/>
                <a:ea typeface="Helvetica Neue"/>
                <a:cs typeface="Helvetica Neue"/>
                <a:sym typeface="Helvetica Neue"/>
              </a:rPr>
              <a:t>Mejora de Modelos de ML II</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200">
              <a:latin typeface="Helvetica Neue"/>
              <a:ea typeface="Helvetica Neue"/>
              <a:cs typeface="Helvetica Neue"/>
              <a:sym typeface="Helvetica Neue"/>
            </a:endParaRPr>
          </a:p>
        </p:txBody>
      </p:sp>
      <p:cxnSp>
        <p:nvCxnSpPr>
          <p:cNvPr id="261" name="Google Shape;261;p44"/>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62" name="Google Shape;262;p44"/>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63" name="Google Shape;263;p44"/>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64" name="Google Shape;264;p44"/>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65" name="Google Shape;265;p44"/>
          <p:cNvPicPr preferRelativeResize="0"/>
          <p:nvPr/>
        </p:nvPicPr>
        <p:blipFill>
          <a:blip r:embed="rId4">
            <a:alphaModFix/>
          </a:blip>
          <a:stretch>
            <a:fillRect/>
          </a:stretch>
        </p:blipFill>
        <p:spPr>
          <a:xfrm>
            <a:off x="2966250" y="1391289"/>
            <a:ext cx="196500" cy="196500"/>
          </a:xfrm>
          <a:prstGeom prst="rect">
            <a:avLst/>
          </a:prstGeom>
          <a:noFill/>
          <a:ln>
            <a:noFill/>
          </a:ln>
        </p:spPr>
      </p:pic>
      <p:sp>
        <p:nvSpPr>
          <p:cNvPr id="266" name="Google Shape;266;p4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67" name="Google Shape;267;p44"/>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4"/>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a:latin typeface="Helvetica Neue"/>
                <a:ea typeface="Helvetica Neue"/>
                <a:cs typeface="Helvetica Neue"/>
                <a:sym typeface="Helvetica Neue"/>
              </a:rPr>
              <a:t>Clase 49</a:t>
            </a:r>
            <a:endParaRPr>
              <a:latin typeface="Helvetica Neue"/>
              <a:ea typeface="Helvetica Neue"/>
              <a:cs typeface="Helvetica Neue"/>
              <a:sym typeface="Helvetica Neue"/>
            </a:endParaRPr>
          </a:p>
        </p:txBody>
      </p:sp>
      <p:sp>
        <p:nvSpPr>
          <p:cNvPr id="269" name="Google Shape;269;p44"/>
          <p:cNvSpPr txBox="1"/>
          <p:nvPr/>
        </p:nvSpPr>
        <p:spPr>
          <a:xfrm>
            <a:off x="6144625" y="1758000"/>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MX" sz="1200">
                <a:solidFill>
                  <a:schemeClr val="dk1"/>
                </a:solidFill>
                <a:latin typeface="Helvetica Neue"/>
                <a:ea typeface="Helvetica Neue"/>
                <a:cs typeface="Helvetica Neue"/>
                <a:sym typeface="Helvetica Neue"/>
              </a:rPr>
              <a:t>Despliegue de Modelos MLOps</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200">
              <a:latin typeface="Helvetica Neue"/>
              <a:ea typeface="Helvetica Neue"/>
              <a:cs typeface="Helvetica Neue"/>
              <a:sym typeface="Helvetica Neue"/>
            </a:endParaRPr>
          </a:p>
        </p:txBody>
      </p:sp>
      <p:cxnSp>
        <p:nvCxnSpPr>
          <p:cNvPr id="270" name="Google Shape;270;p44"/>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1" name="Google Shape;271;p44"/>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2" name="Google Shape;272;p44"/>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3" name="Google Shape;273;p44"/>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74" name="Google Shape;274;p44"/>
          <p:cNvPicPr preferRelativeResize="0"/>
          <p:nvPr/>
        </p:nvPicPr>
        <p:blipFill>
          <a:blip r:embed="rId4">
            <a:alphaModFix/>
          </a:blip>
          <a:stretch>
            <a:fillRect/>
          </a:stretch>
        </p:blipFill>
        <p:spPr>
          <a:xfrm>
            <a:off x="7733250" y="1391289"/>
            <a:ext cx="196500" cy="196500"/>
          </a:xfrm>
          <a:prstGeom prst="rect">
            <a:avLst/>
          </a:prstGeom>
          <a:noFill/>
          <a:ln>
            <a:noFill/>
          </a:ln>
        </p:spPr>
      </p:pic>
      <p:sp>
        <p:nvSpPr>
          <p:cNvPr id="275" name="Google Shape;275;p44"/>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MX"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pic>
        <p:nvPicPr>
          <p:cNvPr id="276" name="Google Shape;276;p44"/>
          <p:cNvPicPr preferRelativeResize="0"/>
          <p:nvPr/>
        </p:nvPicPr>
        <p:blipFill rotWithShape="1">
          <a:blip r:embed="rId5">
            <a:alphaModFix/>
          </a:blip>
          <a:srcRect b="0" l="0" r="0" t="0"/>
          <a:stretch/>
        </p:blipFill>
        <p:spPr>
          <a:xfrm>
            <a:off x="3778675" y="2504500"/>
            <a:ext cx="365625" cy="365625"/>
          </a:xfrm>
          <a:prstGeom prst="rect">
            <a:avLst/>
          </a:prstGeom>
          <a:noFill/>
          <a:ln>
            <a:noFill/>
          </a:ln>
        </p:spPr>
      </p:pic>
      <p:sp>
        <p:nvSpPr>
          <p:cNvPr id="277" name="Google Shape;277;p44"/>
          <p:cNvSpPr txBox="1"/>
          <p:nvPr/>
        </p:nvSpPr>
        <p:spPr>
          <a:xfrm>
            <a:off x="4156625" y="2496163"/>
            <a:ext cx="1389600" cy="2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MX" sz="700">
                <a:latin typeface="Helvetica Neue"/>
                <a:ea typeface="Helvetica Neue"/>
                <a:cs typeface="Helvetica Neue"/>
                <a:sym typeface="Helvetica Neue"/>
              </a:rPr>
              <a:t>INVESTIGACIÓN SOBRE MODELOS</a:t>
            </a:r>
            <a:endParaRPr sz="700">
              <a:latin typeface="Helvetica Neue"/>
              <a:ea typeface="Helvetica Neue"/>
              <a:cs typeface="Helvetica Neue"/>
              <a:sym typeface="Helvetica Neue"/>
            </a:endParaRPr>
          </a:p>
        </p:txBody>
      </p:sp>
      <p:pic>
        <p:nvPicPr>
          <p:cNvPr id="278" name="Google Shape;278;p44"/>
          <p:cNvPicPr preferRelativeResize="0"/>
          <p:nvPr/>
        </p:nvPicPr>
        <p:blipFill rotWithShape="1">
          <a:blip r:embed="rId6">
            <a:alphaModFix/>
          </a:blip>
          <a:srcRect b="0" l="0" r="0" t="0"/>
          <a:stretch/>
        </p:blipFill>
        <p:spPr>
          <a:xfrm>
            <a:off x="3729600" y="2932800"/>
            <a:ext cx="424500" cy="424500"/>
          </a:xfrm>
          <a:prstGeom prst="rect">
            <a:avLst/>
          </a:prstGeom>
          <a:noFill/>
          <a:ln>
            <a:noFill/>
          </a:ln>
        </p:spPr>
      </p:pic>
      <p:sp>
        <p:nvSpPr>
          <p:cNvPr id="279" name="Google Shape;279;p44"/>
          <p:cNvSpPr txBox="1"/>
          <p:nvPr/>
        </p:nvSpPr>
        <p:spPr>
          <a:xfrm>
            <a:off x="4156625" y="2953363"/>
            <a:ext cx="1389600" cy="2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MX" sz="700">
                <a:latin typeface="Helvetica Neue"/>
                <a:ea typeface="Helvetica Neue"/>
                <a:cs typeface="Helvetica Neue"/>
                <a:sym typeface="Helvetica Neue"/>
              </a:rPr>
              <a:t>ALGORITMOS DE BOOSTING</a:t>
            </a:r>
            <a:endParaRPr sz="700">
              <a:latin typeface="Helvetica Neue"/>
              <a:ea typeface="Helvetica Neue"/>
              <a:cs typeface="Helvetica Neue"/>
              <a:sym typeface="Helvetica Neue"/>
            </a:endParaRPr>
          </a:p>
        </p:txBody>
      </p:sp>
      <p:pic>
        <p:nvPicPr>
          <p:cNvPr id="280" name="Google Shape;280;p44"/>
          <p:cNvPicPr preferRelativeResize="0"/>
          <p:nvPr/>
        </p:nvPicPr>
        <p:blipFill rotWithShape="1">
          <a:blip r:embed="rId5">
            <a:alphaModFix/>
          </a:blip>
          <a:srcRect b="0" l="0" r="0" t="0"/>
          <a:stretch/>
        </p:blipFill>
        <p:spPr>
          <a:xfrm>
            <a:off x="3778675" y="3418900"/>
            <a:ext cx="365625" cy="365625"/>
          </a:xfrm>
          <a:prstGeom prst="rect">
            <a:avLst/>
          </a:prstGeom>
          <a:noFill/>
          <a:ln>
            <a:noFill/>
          </a:ln>
        </p:spPr>
      </p:pic>
      <p:sp>
        <p:nvSpPr>
          <p:cNvPr id="281" name="Google Shape;281;p44"/>
          <p:cNvSpPr txBox="1"/>
          <p:nvPr/>
        </p:nvSpPr>
        <p:spPr>
          <a:xfrm>
            <a:off x="4156625" y="3486763"/>
            <a:ext cx="1389600" cy="2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MX" sz="700">
                <a:latin typeface="Helvetica Neue"/>
                <a:ea typeface="Helvetica Neue"/>
                <a:cs typeface="Helvetica Neue"/>
                <a:sym typeface="Helvetica Neue"/>
              </a:rPr>
              <a:t>APLICA</a:t>
            </a:r>
            <a:r>
              <a:rPr lang="es-MX" sz="700">
                <a:latin typeface="Helvetica Neue"/>
                <a:ea typeface="Helvetica Neue"/>
                <a:cs typeface="Helvetica Neue"/>
                <a:sym typeface="Helvetica Neue"/>
              </a:rPr>
              <a:t>CIÓN DE MODELOS</a:t>
            </a:r>
            <a:endParaRPr sz="700">
              <a:latin typeface="Helvetica Neue"/>
              <a:ea typeface="Helvetica Neue"/>
              <a:cs typeface="Helvetica Neue"/>
              <a:sym typeface="Helvetica Neue"/>
            </a:endParaRPr>
          </a:p>
        </p:txBody>
      </p:sp>
      <p:pic>
        <p:nvPicPr>
          <p:cNvPr id="282" name="Google Shape;282;p44"/>
          <p:cNvPicPr preferRelativeResize="0"/>
          <p:nvPr/>
        </p:nvPicPr>
        <p:blipFill rotWithShape="1">
          <a:blip r:embed="rId6">
            <a:alphaModFix/>
          </a:blip>
          <a:srcRect b="0" l="0" r="0" t="0"/>
          <a:stretch/>
        </p:blipFill>
        <p:spPr>
          <a:xfrm>
            <a:off x="1377600" y="2475063"/>
            <a:ext cx="424500" cy="424500"/>
          </a:xfrm>
          <a:prstGeom prst="rect">
            <a:avLst/>
          </a:prstGeom>
          <a:noFill/>
          <a:ln>
            <a:noFill/>
          </a:ln>
        </p:spPr>
      </p:pic>
      <p:pic>
        <p:nvPicPr>
          <p:cNvPr id="283" name="Google Shape;283;p44"/>
          <p:cNvPicPr preferRelativeResize="0"/>
          <p:nvPr/>
        </p:nvPicPr>
        <p:blipFill rotWithShape="1">
          <a:blip r:embed="rId5">
            <a:alphaModFix/>
          </a:blip>
          <a:srcRect b="0" l="0" r="0" t="0"/>
          <a:stretch/>
        </p:blipFill>
        <p:spPr>
          <a:xfrm>
            <a:off x="1416475" y="2961700"/>
            <a:ext cx="365625" cy="365625"/>
          </a:xfrm>
          <a:prstGeom prst="rect">
            <a:avLst/>
          </a:prstGeom>
          <a:noFill/>
          <a:ln>
            <a:noFill/>
          </a:ln>
        </p:spPr>
      </p:pic>
      <p:pic>
        <p:nvPicPr>
          <p:cNvPr id="284" name="Google Shape;284;p44"/>
          <p:cNvPicPr preferRelativeResize="0"/>
          <p:nvPr/>
        </p:nvPicPr>
        <p:blipFill rotWithShape="1">
          <a:blip r:embed="rId5">
            <a:alphaModFix/>
          </a:blip>
          <a:srcRect b="0" l="0" r="0" t="0"/>
          <a:stretch/>
        </p:blipFill>
        <p:spPr>
          <a:xfrm>
            <a:off x="1416475" y="3418900"/>
            <a:ext cx="365625" cy="365625"/>
          </a:xfrm>
          <a:prstGeom prst="rect">
            <a:avLst/>
          </a:prstGeom>
          <a:noFill/>
          <a:ln>
            <a:noFill/>
          </a:ln>
        </p:spPr>
      </p:pic>
      <p:sp>
        <p:nvSpPr>
          <p:cNvPr id="285" name="Google Shape;285;p44"/>
          <p:cNvSpPr txBox="1"/>
          <p:nvPr/>
        </p:nvSpPr>
        <p:spPr>
          <a:xfrm>
            <a:off x="1801000" y="3002763"/>
            <a:ext cx="1389600" cy="2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MX" sz="700">
                <a:latin typeface="Helvetica Neue"/>
                <a:ea typeface="Helvetica Neue"/>
                <a:cs typeface="Helvetica Neue"/>
                <a:sym typeface="Helvetica Neue"/>
              </a:rPr>
              <a:t>OPTIMIZACIÓN BAYESIANA</a:t>
            </a:r>
            <a:endParaRPr sz="700">
              <a:latin typeface="Helvetica Neue"/>
              <a:ea typeface="Helvetica Neue"/>
              <a:cs typeface="Helvetica Neue"/>
              <a:sym typeface="Helvetica Neue"/>
            </a:endParaRPr>
          </a:p>
        </p:txBody>
      </p:sp>
      <p:sp>
        <p:nvSpPr>
          <p:cNvPr id="286" name="Google Shape;286;p44"/>
          <p:cNvSpPr txBox="1"/>
          <p:nvPr/>
        </p:nvSpPr>
        <p:spPr>
          <a:xfrm>
            <a:off x="1801000" y="3459963"/>
            <a:ext cx="1389600" cy="2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MX" sz="700">
                <a:latin typeface="Helvetica Neue"/>
                <a:ea typeface="Helvetica Neue"/>
                <a:cs typeface="Helvetica Neue"/>
                <a:sym typeface="Helvetica Neue"/>
              </a:rPr>
              <a:t>STRATIFIED KFOLD Y KFOLD</a:t>
            </a:r>
            <a:endParaRPr sz="700">
              <a:latin typeface="Helvetica Neue"/>
              <a:ea typeface="Helvetica Neue"/>
              <a:cs typeface="Helvetica Neue"/>
              <a:sym typeface="Helvetica Neue"/>
            </a:endParaRPr>
          </a:p>
        </p:txBody>
      </p:sp>
      <p:grpSp>
        <p:nvGrpSpPr>
          <p:cNvPr id="287" name="Google Shape;287;p44"/>
          <p:cNvGrpSpPr/>
          <p:nvPr/>
        </p:nvGrpSpPr>
        <p:grpSpPr>
          <a:xfrm>
            <a:off x="6162353" y="2942527"/>
            <a:ext cx="424457" cy="424457"/>
            <a:chOff x="3882275" y="708249"/>
            <a:chExt cx="1379450" cy="1379450"/>
          </a:xfrm>
        </p:grpSpPr>
        <p:pic>
          <p:nvPicPr>
            <p:cNvPr id="288" name="Google Shape;288;p44"/>
            <p:cNvPicPr preferRelativeResize="0"/>
            <p:nvPr/>
          </p:nvPicPr>
          <p:blipFill rotWithShape="1">
            <a:blip r:embed="rId7">
              <a:alphaModFix/>
            </a:blip>
            <a:srcRect b="0" l="0" r="0" t="0"/>
            <a:stretch/>
          </p:blipFill>
          <p:spPr>
            <a:xfrm>
              <a:off x="3882275" y="708249"/>
              <a:ext cx="1379450" cy="1379450"/>
            </a:xfrm>
            <a:prstGeom prst="rect">
              <a:avLst/>
            </a:prstGeom>
            <a:noFill/>
            <a:ln>
              <a:noFill/>
            </a:ln>
          </p:spPr>
        </p:pic>
        <p:sp>
          <p:nvSpPr>
            <p:cNvPr id="289" name="Google Shape;289;p44"/>
            <p:cNvSpPr/>
            <p:nvPr/>
          </p:nvSpPr>
          <p:spPr>
            <a:xfrm>
              <a:off x="4823975" y="79947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MX">
                  <a:solidFill>
                    <a:srgbClr val="FFFFFF"/>
                  </a:solidFill>
                  <a:latin typeface="Helvetica Neue"/>
                  <a:ea typeface="Helvetica Neue"/>
                  <a:cs typeface="Helvetica Neue"/>
                  <a:sym typeface="Helvetica Neue"/>
                </a:rPr>
                <a:t>3</a:t>
              </a:r>
              <a:endParaRPr b="1">
                <a:solidFill>
                  <a:srgbClr val="FFFFFF"/>
                </a:solidFill>
                <a:latin typeface="Helvetica Neue"/>
                <a:ea typeface="Helvetica Neue"/>
                <a:cs typeface="Helvetica Neue"/>
                <a:sym typeface="Helvetica Neue"/>
              </a:endParaRPr>
            </a:p>
          </p:txBody>
        </p:sp>
      </p:grpSp>
      <p:sp>
        <p:nvSpPr>
          <p:cNvPr id="290" name="Google Shape;290;p44"/>
          <p:cNvSpPr txBox="1"/>
          <p:nvPr/>
        </p:nvSpPr>
        <p:spPr>
          <a:xfrm>
            <a:off x="6551438" y="2965286"/>
            <a:ext cx="1389600" cy="31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MX" sz="700">
                <a:latin typeface="Helvetica Neue"/>
                <a:ea typeface="Helvetica Neue"/>
                <a:cs typeface="Helvetica Neue"/>
                <a:sym typeface="Helvetica Neue"/>
              </a:rPr>
              <a:t>TERCERA ENTREGA DEL PROYECTO FINAL</a:t>
            </a:r>
            <a:endParaRPr sz="700">
              <a:latin typeface="Helvetica Neue"/>
              <a:ea typeface="Helvetica Neue"/>
              <a:cs typeface="Helvetica Neue"/>
              <a:sym typeface="Helvetica Neue"/>
            </a:endParaRPr>
          </a:p>
        </p:txBody>
      </p:sp>
      <p:sp>
        <p:nvSpPr>
          <p:cNvPr id="291" name="Google Shape;291;p44"/>
          <p:cNvSpPr txBox="1"/>
          <p:nvPr/>
        </p:nvSpPr>
        <p:spPr>
          <a:xfrm>
            <a:off x="6540125" y="2474150"/>
            <a:ext cx="1389600" cy="2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MX" sz="700">
                <a:latin typeface="Helvetica Neue"/>
                <a:ea typeface="Helvetica Neue"/>
                <a:cs typeface="Helvetica Neue"/>
                <a:sym typeface="Helvetica Neue"/>
              </a:rPr>
              <a:t>APLICACIÓN DE ML</a:t>
            </a:r>
            <a:endParaRPr sz="700">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700">
              <a:latin typeface="Helvetica Neue"/>
              <a:ea typeface="Helvetica Neue"/>
              <a:cs typeface="Helvetica Neue"/>
              <a:sym typeface="Helvetica Neue"/>
            </a:endParaRPr>
          </a:p>
        </p:txBody>
      </p:sp>
      <p:pic>
        <p:nvPicPr>
          <p:cNvPr id="292" name="Google Shape;292;p44"/>
          <p:cNvPicPr preferRelativeResize="0"/>
          <p:nvPr/>
        </p:nvPicPr>
        <p:blipFill rotWithShape="1">
          <a:blip r:embed="rId8">
            <a:alphaModFix/>
          </a:blip>
          <a:srcRect b="0" l="0" r="0" t="0"/>
          <a:stretch/>
        </p:blipFill>
        <p:spPr>
          <a:xfrm>
            <a:off x="6217075" y="2504500"/>
            <a:ext cx="365625" cy="3656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7" name="Shape 677"/>
        <p:cNvGrpSpPr/>
        <p:nvPr/>
      </p:nvGrpSpPr>
      <p:grpSpPr>
        <a:xfrm>
          <a:off x="0" y="0"/>
          <a:ext cx="0" cy="0"/>
          <a:chOff x="0" y="0"/>
          <a:chExt cx="0" cy="0"/>
        </a:xfrm>
      </p:grpSpPr>
      <p:sp>
        <p:nvSpPr>
          <p:cNvPr id="678" name="Google Shape;678;p89"/>
          <p:cNvSpPr txBox="1"/>
          <p:nvPr/>
        </p:nvSpPr>
        <p:spPr>
          <a:xfrm>
            <a:off x="852175" y="1797125"/>
            <a:ext cx="7146000" cy="192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0" i="1" lang="es-MX" sz="3000" u="none" cap="none" strike="noStrike">
                <a:solidFill>
                  <a:srgbClr val="EEFF41"/>
                </a:solidFill>
                <a:latin typeface="Anton"/>
                <a:ea typeface="Anton"/>
                <a:cs typeface="Anton"/>
                <a:sym typeface="Anton"/>
              </a:rPr>
              <a:t>¡EJEMPLO EN VIVO!</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3600"/>
              <a:buFont typeface="Arial"/>
              <a:buNone/>
            </a:pPr>
            <a:r>
              <a:rPr b="0" i="1" lang="es-MX" sz="2000" u="none" cap="none" strike="noStrike">
                <a:solidFill>
                  <a:srgbClr val="FFFFFF"/>
                </a:solidFill>
                <a:latin typeface="Helvetica Neue Light"/>
                <a:ea typeface="Helvetica Neue Light"/>
                <a:cs typeface="Helvetica Neue Light"/>
                <a:sym typeface="Helvetica Neue Light"/>
              </a:rPr>
              <a:t>A continuación trabajaremos</a:t>
            </a:r>
            <a:r>
              <a:rPr b="0" i="1" lang="es-MX" sz="2000" u="none" cap="none" strike="noStrike">
                <a:solidFill>
                  <a:srgbClr val="FFFFFF"/>
                </a:solidFill>
                <a:latin typeface="Helvetica Neue Light"/>
                <a:ea typeface="Helvetica Neue Light"/>
                <a:cs typeface="Helvetica Neue Light"/>
                <a:sym typeface="Helvetica Neue Light"/>
              </a:rPr>
              <a:t> en los notebooks propuestos para la sesión.</a:t>
            </a:r>
            <a:endParaRPr b="0" i="0" sz="2000" u="none" cap="none" strike="noStrike">
              <a:solidFill>
                <a:srgbClr val="E8E7E3"/>
              </a:solidFill>
              <a:latin typeface="Helvetica Neue Light"/>
              <a:ea typeface="Helvetica Neue Light"/>
              <a:cs typeface="Helvetica Neue Light"/>
              <a:sym typeface="Helvetica Neue Light"/>
            </a:endParaRPr>
          </a:p>
        </p:txBody>
      </p:sp>
      <p:pic>
        <p:nvPicPr>
          <p:cNvPr id="679" name="Google Shape;679;p89"/>
          <p:cNvPicPr preferRelativeResize="0"/>
          <p:nvPr/>
        </p:nvPicPr>
        <p:blipFill rotWithShape="1">
          <a:blip r:embed="rId4">
            <a:alphaModFix/>
          </a:blip>
          <a:srcRect b="0" l="0" r="0" t="0"/>
          <a:stretch/>
        </p:blipFill>
        <p:spPr>
          <a:xfrm>
            <a:off x="3831925" y="690675"/>
            <a:ext cx="1186525" cy="11865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0"/>
          <p:cNvSpPr txBox="1"/>
          <p:nvPr/>
        </p:nvSpPr>
        <p:spPr>
          <a:xfrm>
            <a:off x="335600" y="2520825"/>
            <a:ext cx="8543700" cy="78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MX" sz="4000" u="none" cap="none" strike="noStrike">
                <a:solidFill>
                  <a:srgbClr val="000000"/>
                </a:solidFill>
                <a:latin typeface="Anton"/>
                <a:ea typeface="Anton"/>
                <a:cs typeface="Anton"/>
                <a:sym typeface="Anton"/>
              </a:rPr>
              <a:t>A</a:t>
            </a:r>
            <a:r>
              <a:rPr i="1" lang="es-MX" sz="4000">
                <a:latin typeface="Anton"/>
                <a:ea typeface="Anton"/>
                <a:cs typeface="Anton"/>
                <a:sym typeface="Anton"/>
              </a:rPr>
              <a:t>PLICACIÓN DE MODELOS</a:t>
            </a:r>
            <a:r>
              <a:rPr b="0" i="1" lang="es-MX" sz="4000" u="none" cap="none" strike="noStrike">
                <a:solidFill>
                  <a:srgbClr val="000000"/>
                </a:solidFill>
                <a:latin typeface="Anton"/>
                <a:ea typeface="Anton"/>
                <a:cs typeface="Anton"/>
                <a:sym typeface="Anton"/>
              </a:rPr>
              <a:t> </a:t>
            </a:r>
            <a:endParaRPr b="0" i="1" sz="4000" u="none" cap="none" strike="noStrike">
              <a:solidFill>
                <a:srgbClr val="000000"/>
              </a:solidFill>
              <a:latin typeface="Anton"/>
              <a:ea typeface="Anton"/>
              <a:cs typeface="Anton"/>
              <a:sym typeface="Anton"/>
            </a:endParaRPr>
          </a:p>
        </p:txBody>
      </p:sp>
      <p:sp>
        <p:nvSpPr>
          <p:cNvPr id="685" name="Google Shape;685;p90"/>
          <p:cNvSpPr txBox="1"/>
          <p:nvPr/>
        </p:nvSpPr>
        <p:spPr>
          <a:xfrm>
            <a:off x="189000" y="3499499"/>
            <a:ext cx="8955000" cy="577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MX" sz="2000" u="none" cap="none" strike="noStrike">
                <a:solidFill>
                  <a:srgbClr val="000000"/>
                </a:solidFill>
                <a:highlight>
                  <a:srgbClr val="FFFFFF"/>
                </a:highlight>
                <a:latin typeface="Helvetica Neue Light"/>
                <a:ea typeface="Helvetica Neue Light"/>
                <a:cs typeface="Helvetica Neue Light"/>
                <a:sym typeface="Helvetica Neue Light"/>
              </a:rPr>
              <a:t>Actividad Individual</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100"/>
              <a:buFont typeface="Arial"/>
              <a:buNone/>
            </a:pPr>
            <a:r>
              <a:rPr b="0" i="0" lang="es-MX" sz="2000" u="none" cap="none" strike="noStrike">
                <a:solidFill>
                  <a:srgbClr val="000000"/>
                </a:solidFill>
                <a:highlight>
                  <a:srgbClr val="FFFFFF"/>
                </a:highlight>
                <a:latin typeface="Helvetica Neue Light"/>
                <a:ea typeface="Helvetica Neue Light"/>
                <a:cs typeface="Helvetica Neue Light"/>
                <a:sym typeface="Helvetica Neue Light"/>
              </a:rPr>
              <a:t>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686" name="Google Shape;686;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87" name="Google Shape;687;p90"/>
          <p:cNvPicPr preferRelativeResize="0"/>
          <p:nvPr/>
        </p:nvPicPr>
        <p:blipFill rotWithShape="1">
          <a:blip r:embed="rId4">
            <a:alphaModFix/>
          </a:blip>
          <a:srcRect b="0" l="0" r="0" t="0"/>
          <a:stretch/>
        </p:blipFill>
        <p:spPr>
          <a:xfrm>
            <a:off x="3882275" y="1051649"/>
            <a:ext cx="1379450" cy="1379450"/>
          </a:xfrm>
          <a:prstGeom prst="rect">
            <a:avLst/>
          </a:prstGeom>
          <a:noFill/>
          <a:ln>
            <a:noFill/>
          </a:ln>
        </p:spPr>
      </p:pic>
      <p:sp>
        <p:nvSpPr>
          <p:cNvPr id="688" name="Google Shape;688;p90"/>
          <p:cNvSpPr txBox="1"/>
          <p:nvPr/>
        </p:nvSpPr>
        <p:spPr>
          <a:xfrm>
            <a:off x="2471475" y="4103250"/>
            <a:ext cx="43791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MX" sz="1600">
                <a:solidFill>
                  <a:schemeClr val="dk1"/>
                </a:solidFill>
                <a:highlight>
                  <a:schemeClr val="lt1"/>
                </a:highlight>
                <a:latin typeface="Helvetica Neue Light"/>
                <a:ea typeface="Helvetica Neue Light"/>
                <a:cs typeface="Helvetica Neue Light"/>
                <a:sym typeface="Helvetica Neue Light"/>
              </a:rPr>
              <a:t>Tiempo estimado: 30 minutos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p9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94" name="Google Shape;694;p91"/>
          <p:cNvSpPr txBox="1"/>
          <p:nvPr/>
        </p:nvSpPr>
        <p:spPr>
          <a:xfrm>
            <a:off x="384464" y="1196175"/>
            <a:ext cx="7575300" cy="20931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i="0" lang="es-MX" sz="1800" u="none" cap="none" strike="noStrike">
                <a:solidFill>
                  <a:srgbClr val="000000"/>
                </a:solidFill>
                <a:latin typeface="Helvetica Neue Light"/>
                <a:ea typeface="Helvetica Neue Light"/>
                <a:cs typeface="Helvetica Neue Light"/>
                <a:sym typeface="Helvetica Neue Light"/>
              </a:rPr>
              <a:t>Se deberá completar el notebook propuesto: “Desafio - Alumnos.ipynb”. </a:t>
            </a:r>
            <a:endParaRPr>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i="0" lang="es-MX" sz="1800" u="none" cap="none" strike="noStrike">
                <a:solidFill>
                  <a:srgbClr val="000000"/>
                </a:solidFill>
                <a:latin typeface="Helvetica Neue"/>
                <a:ea typeface="Helvetica Neue"/>
                <a:cs typeface="Helvetica Neue"/>
                <a:sym typeface="Helvetica Neue"/>
              </a:rPr>
              <a:t>Aclaración:</a:t>
            </a:r>
            <a:r>
              <a:rPr i="0" lang="es-MX" sz="1800" u="none" cap="none" strike="noStrike">
                <a:solidFill>
                  <a:srgbClr val="000000"/>
                </a:solidFill>
                <a:latin typeface="Helvetica Neue Light"/>
                <a:ea typeface="Helvetica Neue Light"/>
                <a:cs typeface="Helvetica Neue Light"/>
                <a:sym typeface="Helvetica Neue Light"/>
              </a:rPr>
              <a:t> El dataset a utilizar es: Titanic.csv </a:t>
            </a:r>
            <a:endParaRPr i="0" sz="1800" u="none" cap="none" strike="noStrike">
              <a:solidFill>
                <a:srgbClr val="000000"/>
              </a:solidFill>
              <a:latin typeface="Helvetica Neue Light"/>
              <a:ea typeface="Helvetica Neue Light"/>
              <a:cs typeface="Helvetica Neue Light"/>
              <a:sym typeface="Helvetica Neue Light"/>
            </a:endParaRPr>
          </a:p>
        </p:txBody>
      </p:sp>
      <p:sp>
        <p:nvSpPr>
          <p:cNvPr id="695" name="Google Shape;695;p91"/>
          <p:cNvSpPr txBox="1"/>
          <p:nvPr/>
        </p:nvSpPr>
        <p:spPr>
          <a:xfrm>
            <a:off x="331999" y="309491"/>
            <a:ext cx="6406800" cy="44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MX" sz="2900" u="none" cap="none" strike="noStrike">
                <a:solidFill>
                  <a:srgbClr val="000000"/>
                </a:solidFill>
                <a:latin typeface="Anton"/>
                <a:ea typeface="Anton"/>
                <a:cs typeface="Anton"/>
                <a:sym typeface="Anton"/>
              </a:rPr>
              <a:t>Aplicación de Modelos</a:t>
            </a:r>
            <a:endParaRPr b="0" i="1" sz="2900" u="none" cap="none" strike="noStrike">
              <a:solidFill>
                <a:srgbClr val="000000"/>
              </a:solidFill>
              <a:latin typeface="Anton"/>
              <a:ea typeface="Anton"/>
              <a:cs typeface="Anton"/>
              <a:sym typeface="Anton"/>
            </a:endParaRPr>
          </a:p>
        </p:txBody>
      </p:sp>
      <p:pic>
        <p:nvPicPr>
          <p:cNvPr id="696" name="Google Shape;696;p91"/>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
        <p:nvSpPr>
          <p:cNvPr id="697" name="Google Shape;697;p91"/>
          <p:cNvSpPr txBox="1"/>
          <p:nvPr/>
        </p:nvSpPr>
        <p:spPr>
          <a:xfrm>
            <a:off x="294000" y="841275"/>
            <a:ext cx="43791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s-MX" sz="1600">
                <a:solidFill>
                  <a:schemeClr val="dk1"/>
                </a:solidFill>
                <a:highlight>
                  <a:schemeClr val="lt1"/>
                </a:highlight>
                <a:latin typeface="Helvetica Neue Light"/>
                <a:ea typeface="Helvetica Neue Light"/>
                <a:cs typeface="Helvetica Neue Light"/>
                <a:sym typeface="Helvetica Neue Light"/>
              </a:rPr>
              <a:t>Tiempo estimado: 30 minutos</a:t>
            </a:r>
            <a:endParaRPr/>
          </a:p>
        </p:txBody>
      </p:sp>
      <p:pic>
        <p:nvPicPr>
          <p:cNvPr id="698" name="Google Shape;698;p91"/>
          <p:cNvPicPr preferRelativeResize="0"/>
          <p:nvPr/>
        </p:nvPicPr>
        <p:blipFill rotWithShape="1">
          <a:blip r:embed="rId5">
            <a:alphaModFix/>
          </a:blip>
          <a:srcRect b="10629" l="0" r="16338" t="12452"/>
          <a:stretch/>
        </p:blipFill>
        <p:spPr>
          <a:xfrm>
            <a:off x="4410350" y="2681500"/>
            <a:ext cx="3824900" cy="19781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2" name="Shape 702"/>
        <p:cNvGrpSpPr/>
        <p:nvPr/>
      </p:nvGrpSpPr>
      <p:grpSpPr>
        <a:xfrm>
          <a:off x="0" y="0"/>
          <a:ext cx="0" cy="0"/>
          <a:chOff x="0" y="0"/>
          <a:chExt cx="0" cy="0"/>
        </a:xfrm>
      </p:grpSpPr>
      <p:sp>
        <p:nvSpPr>
          <p:cNvPr id="703" name="Google Shape;703;p92"/>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MX"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704" name="Google Shape;704;p92"/>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8" name="Shape 708"/>
        <p:cNvGrpSpPr/>
        <p:nvPr/>
      </p:nvGrpSpPr>
      <p:grpSpPr>
        <a:xfrm>
          <a:off x="0" y="0"/>
          <a:ext cx="0" cy="0"/>
          <a:chOff x="0" y="0"/>
          <a:chExt cx="0" cy="0"/>
        </a:xfrm>
      </p:grpSpPr>
      <p:sp>
        <p:nvSpPr>
          <p:cNvPr id="709" name="Google Shape;709;p93"/>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MX"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710" name="Google Shape;710;p93"/>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MX"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Clr>
                <a:srgbClr val="E0FF00"/>
              </a:buClr>
              <a:buSzPts val="1900"/>
              <a:buFont typeface="Helvetica Neue Light"/>
              <a:buChar char="-"/>
            </a:pPr>
            <a:r>
              <a:rPr lang="es-MX" sz="1900">
                <a:solidFill>
                  <a:srgbClr val="E0FF00"/>
                </a:solidFill>
                <a:latin typeface="Helvetica Neue Light"/>
                <a:ea typeface="Helvetica Neue Light"/>
                <a:cs typeface="Helvetica Neue Light"/>
                <a:sym typeface="Helvetica Neue Light"/>
              </a:rPr>
              <a:t>Modelos de Ensamble</a:t>
            </a:r>
            <a:endParaRPr sz="1900">
              <a:solidFill>
                <a:srgbClr val="E0FF00"/>
              </a:solidFill>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Clr>
                <a:srgbClr val="E0FF00"/>
              </a:buClr>
              <a:buSzPts val="1900"/>
              <a:buFont typeface="Helvetica Neue Light"/>
              <a:buChar char="-"/>
            </a:pPr>
            <a:r>
              <a:rPr lang="es-MX" sz="1900">
                <a:solidFill>
                  <a:srgbClr val="E0FF00"/>
                </a:solidFill>
                <a:latin typeface="Helvetica Neue Light"/>
                <a:ea typeface="Helvetica Neue Light"/>
                <a:cs typeface="Helvetica Neue Light"/>
                <a:sym typeface="Helvetica Neue Light"/>
              </a:rPr>
              <a:t>Boosting Models</a:t>
            </a:r>
            <a:endParaRPr sz="19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4" name="Shape 714"/>
        <p:cNvGrpSpPr/>
        <p:nvPr/>
      </p:nvGrpSpPr>
      <p:grpSpPr>
        <a:xfrm>
          <a:off x="0" y="0"/>
          <a:ext cx="0" cy="0"/>
          <a:chOff x="0" y="0"/>
          <a:chExt cx="0" cy="0"/>
        </a:xfrm>
      </p:grpSpPr>
      <p:sp>
        <p:nvSpPr>
          <p:cNvPr id="715" name="Google Shape;715;p94"/>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MX"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716" name="Google Shape;716;p94"/>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20" name="Shape 720"/>
        <p:cNvGrpSpPr/>
        <p:nvPr/>
      </p:nvGrpSpPr>
      <p:grpSpPr>
        <a:xfrm>
          <a:off x="0" y="0"/>
          <a:ext cx="0" cy="0"/>
          <a:chOff x="0" y="0"/>
          <a:chExt cx="0" cy="0"/>
        </a:xfrm>
      </p:grpSpPr>
      <p:sp>
        <p:nvSpPr>
          <p:cNvPr id="721" name="Google Shape;721;p9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MX"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722" name="Google Shape;722;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45"/>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MX" sz="3600">
                <a:solidFill>
                  <a:srgbClr val="E0FF00"/>
                </a:solidFill>
                <a:latin typeface="Anton"/>
                <a:ea typeface="Anton"/>
                <a:cs typeface="Anton"/>
                <a:sym typeface="Anton"/>
              </a:rPr>
              <a:t>MÉTODOS DE ENSAMBLE</a:t>
            </a:r>
            <a:endParaRPr i="1" sz="3600">
              <a:solidFill>
                <a:srgbClr val="E0FF00"/>
              </a:solidFill>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 name="Shape 301"/>
        <p:cNvGrpSpPr/>
        <p:nvPr/>
      </p:nvGrpSpPr>
      <p:grpSpPr>
        <a:xfrm>
          <a:off x="0" y="0"/>
          <a:ext cx="0" cy="0"/>
          <a:chOff x="0" y="0"/>
          <a:chExt cx="0" cy="0"/>
        </a:xfrm>
      </p:grpSpPr>
      <p:sp>
        <p:nvSpPr>
          <p:cNvPr id="302" name="Google Shape;302;p46"/>
          <p:cNvSpPr txBox="1"/>
          <p:nvPr/>
        </p:nvSpPr>
        <p:spPr>
          <a:xfrm>
            <a:off x="494634" y="277660"/>
            <a:ext cx="8337600" cy="545100"/>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i="1" lang="es-MX" sz="3500">
                <a:latin typeface="Anton"/>
                <a:ea typeface="Anton"/>
                <a:cs typeface="Anton"/>
                <a:sym typeface="Anton"/>
              </a:rPr>
              <a:t>¿De qué se tratan?</a:t>
            </a:r>
            <a:endParaRPr b="0" i="1" sz="3500" u="none" cap="none" strike="noStrike">
              <a:solidFill>
                <a:srgbClr val="000000"/>
              </a:solidFill>
              <a:latin typeface="Anton"/>
              <a:ea typeface="Anton"/>
              <a:cs typeface="Anton"/>
              <a:sym typeface="Anton"/>
            </a:endParaRPr>
          </a:p>
        </p:txBody>
      </p:sp>
      <p:sp>
        <p:nvSpPr>
          <p:cNvPr id="303" name="Google Shape;303;p46"/>
          <p:cNvSpPr txBox="1"/>
          <p:nvPr/>
        </p:nvSpPr>
        <p:spPr>
          <a:xfrm>
            <a:off x="387900" y="1242975"/>
            <a:ext cx="4831200" cy="3406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MX" sz="1800">
                <a:highlight>
                  <a:srgbClr val="FFFFFF"/>
                </a:highlight>
                <a:latin typeface="Helvetica Neue Light"/>
                <a:ea typeface="Helvetica Neue Light"/>
                <a:cs typeface="Helvetica Neue Light"/>
                <a:sym typeface="Helvetica Neue Light"/>
              </a:rPr>
              <a:t>También llamados</a:t>
            </a:r>
            <a:r>
              <a:rPr i="0" lang="es-MX" sz="1800" u="none" cap="none" strike="noStrike">
                <a:solidFill>
                  <a:srgbClr val="000000"/>
                </a:solidFill>
                <a:highlight>
                  <a:srgbClr val="FFFFFF"/>
                </a:highlight>
                <a:latin typeface="Helvetica Neue Light"/>
                <a:ea typeface="Helvetica Neue Light"/>
                <a:cs typeface="Helvetica Neue Light"/>
                <a:sym typeface="Helvetica Neue Light"/>
              </a:rPr>
              <a:t> </a:t>
            </a:r>
            <a:r>
              <a:rPr b="1" i="0" lang="es-MX" sz="1800" u="none" cap="none" strike="noStrike">
                <a:solidFill>
                  <a:srgbClr val="000000"/>
                </a:solidFill>
                <a:highlight>
                  <a:srgbClr val="FFFFFF"/>
                </a:highlight>
                <a:latin typeface="Helvetica Neue"/>
                <a:ea typeface="Helvetica Neue"/>
                <a:cs typeface="Helvetica Neue"/>
                <a:sym typeface="Helvetica Neue"/>
              </a:rPr>
              <a:t>“métodos combinados”</a:t>
            </a:r>
            <a:r>
              <a:rPr i="0" lang="es-MX" sz="1800" u="none" cap="none" strike="noStrike">
                <a:solidFill>
                  <a:srgbClr val="000000"/>
                </a:solidFill>
                <a:highlight>
                  <a:srgbClr val="FFFFFF"/>
                </a:highlight>
                <a:latin typeface="Helvetica Neue Light"/>
                <a:ea typeface="Helvetica Neue Light"/>
                <a:cs typeface="Helvetica Neue Light"/>
                <a:sym typeface="Helvetica Neue Light"/>
              </a:rPr>
              <a:t>, intentan </a:t>
            </a:r>
            <a:r>
              <a:rPr b="1" i="0" lang="es-MX" sz="1800" u="none" cap="none" strike="noStrike">
                <a:solidFill>
                  <a:srgbClr val="000000"/>
                </a:solidFill>
                <a:highlight>
                  <a:srgbClr val="FFFFFF"/>
                </a:highlight>
                <a:latin typeface="Helvetica Neue"/>
                <a:ea typeface="Helvetica Neue"/>
                <a:cs typeface="Helvetica Neue"/>
                <a:sym typeface="Helvetica Neue"/>
              </a:rPr>
              <a:t>ayudar a mejorar el rendimiento de los modelos de Machine Learning al mejorar su precisión</a:t>
            </a:r>
            <a:r>
              <a:rPr i="0" lang="es-MX" sz="1800" u="none" cap="none" strike="noStrike">
                <a:solidFill>
                  <a:srgbClr val="000000"/>
                </a:solidFill>
                <a:highlight>
                  <a:srgbClr val="FFFFFF"/>
                </a:highlight>
                <a:latin typeface="Helvetica Neue Light"/>
                <a:ea typeface="Helvetica Neue Light"/>
                <a:cs typeface="Helvetica Neue Light"/>
                <a:sym typeface="Helvetica Neue Light"/>
              </a:rPr>
              <a:t>.</a:t>
            </a:r>
            <a:endParaRPr sz="1800">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1000"/>
              </a:spcBef>
              <a:spcAft>
                <a:spcPts val="1000"/>
              </a:spcAft>
              <a:buNone/>
            </a:pPr>
            <a:r>
              <a:rPr i="0" lang="es-MX" sz="1800" u="none" cap="none" strike="noStrike">
                <a:solidFill>
                  <a:srgbClr val="000000"/>
                </a:solidFill>
                <a:highlight>
                  <a:srgbClr val="FFFFFF"/>
                </a:highlight>
                <a:latin typeface="Helvetica Neue Light"/>
                <a:ea typeface="Helvetica Neue Light"/>
                <a:cs typeface="Helvetica Neue Light"/>
                <a:sym typeface="Helvetica Neue Light"/>
              </a:rPr>
              <a:t>Este es un proceso mediante el cual se construyen estratégicamente varios modelos de Machine Learning para resolver un problema particular.</a:t>
            </a:r>
            <a:endParaRPr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304" name="Google Shape;304;p46"/>
          <p:cNvPicPr preferRelativeResize="0"/>
          <p:nvPr/>
        </p:nvPicPr>
        <p:blipFill>
          <a:blip r:embed="rId3">
            <a:alphaModFix/>
          </a:blip>
          <a:stretch>
            <a:fillRect/>
          </a:stretch>
        </p:blipFill>
        <p:spPr>
          <a:xfrm>
            <a:off x="5756775" y="1585550"/>
            <a:ext cx="2862900" cy="2862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08" name="Shape 308"/>
        <p:cNvGrpSpPr/>
        <p:nvPr/>
      </p:nvGrpSpPr>
      <p:grpSpPr>
        <a:xfrm>
          <a:off x="0" y="0"/>
          <a:ext cx="0" cy="0"/>
          <a:chOff x="0" y="0"/>
          <a:chExt cx="0" cy="0"/>
        </a:xfrm>
      </p:grpSpPr>
      <p:sp>
        <p:nvSpPr>
          <p:cNvPr id="309" name="Google Shape;309;p4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MX" sz="3600">
                <a:solidFill>
                  <a:srgbClr val="121212"/>
                </a:solidFill>
                <a:latin typeface="Anton"/>
                <a:ea typeface="Anton"/>
                <a:cs typeface="Anton"/>
                <a:sym typeface="Anton"/>
              </a:rPr>
              <a:t>Veámoslo en acción</a:t>
            </a:r>
            <a:endParaRPr b="0" i="1" sz="3600" u="none" cap="none" strike="noStrike">
              <a:solidFill>
                <a:srgbClr val="121212"/>
              </a:solidFill>
              <a:latin typeface="Anton"/>
              <a:ea typeface="Anton"/>
              <a:cs typeface="Anton"/>
              <a:sym typeface="Anton"/>
            </a:endParaRPr>
          </a:p>
        </p:txBody>
      </p:sp>
      <p:pic>
        <p:nvPicPr>
          <p:cNvPr id="310" name="Google Shape;310;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8"/>
          <p:cNvSpPr txBox="1"/>
          <p:nvPr>
            <p:ph type="title"/>
          </p:nvPr>
        </p:nvSpPr>
        <p:spPr>
          <a:xfrm>
            <a:off x="311700" y="2150850"/>
            <a:ext cx="8520600" cy="841800"/>
          </a:xfrm>
          <a:prstGeom prst="rect">
            <a:avLst/>
          </a:prstGeom>
          <a:noFill/>
          <a:ln>
            <a:noFill/>
          </a:ln>
        </p:spPr>
        <p:txBody>
          <a:bodyPr anchorCtr="0" anchor="t" bIns="0" lIns="0" spcFirstLastPara="1" rIns="0" wrap="square" tIns="7925">
            <a:spAutoFit/>
          </a:bodyPr>
          <a:lstStyle/>
          <a:p>
            <a:pPr indent="0" lvl="0" marL="6350" rtl="0" algn="ctr">
              <a:lnSpc>
                <a:spcPct val="100000"/>
              </a:lnSpc>
              <a:spcBef>
                <a:spcPts val="63"/>
              </a:spcBef>
              <a:spcAft>
                <a:spcPts val="0"/>
              </a:spcAft>
              <a:buSzPts val="3600"/>
              <a:buNone/>
            </a:pPr>
            <a:r>
              <a:rPr lang="es-MX" sz="3200">
                <a:solidFill>
                  <a:srgbClr val="FFFFFF"/>
                </a:solidFill>
                <a:latin typeface="Arial Black"/>
                <a:ea typeface="Arial Black"/>
                <a:cs typeface="Arial Black"/>
                <a:sym typeface="Arial Black"/>
              </a:rPr>
              <a:t>CONCEPTOS BÁSICOS</a:t>
            </a:r>
            <a:endParaRPr sz="3200">
              <a:latin typeface="Arial Black"/>
              <a:ea typeface="Arial Black"/>
              <a:cs typeface="Arial Black"/>
              <a:sym typeface="Arial Black"/>
            </a:endParaRPr>
          </a:p>
        </p:txBody>
      </p:sp>
      <p:sp>
        <p:nvSpPr>
          <p:cNvPr id="316" name="Google Shape;316;p48"/>
          <p:cNvSpPr txBox="1"/>
          <p:nvPr/>
        </p:nvSpPr>
        <p:spPr>
          <a:xfrm>
            <a:off x="494634" y="430060"/>
            <a:ext cx="8337666" cy="545021"/>
          </a:xfrm>
          <a:prstGeom prst="rect">
            <a:avLst/>
          </a:prstGeom>
          <a:noFill/>
          <a:ln>
            <a:noFill/>
          </a:ln>
        </p:spPr>
        <p:txBody>
          <a:bodyPr anchorCtr="0" anchor="t" bIns="0" lIns="0" spcFirstLastPara="1" rIns="0" wrap="square" tIns="6350">
            <a:spAutoFit/>
          </a:bodyPr>
          <a:lstStyle/>
          <a:p>
            <a:pPr indent="0" lvl="0" marL="6350" marR="0" rtl="0" algn="ctr">
              <a:lnSpc>
                <a:spcPct val="100000"/>
              </a:lnSpc>
              <a:spcBef>
                <a:spcPts val="0"/>
              </a:spcBef>
              <a:spcAft>
                <a:spcPts val="0"/>
              </a:spcAft>
              <a:buNone/>
            </a:pPr>
            <a:r>
              <a:rPr i="1" lang="es-MX" sz="3500">
                <a:latin typeface="Anton"/>
                <a:ea typeface="Anton"/>
                <a:cs typeface="Anton"/>
                <a:sym typeface="Anton"/>
              </a:rPr>
              <a:t>Ejemplo de Modelos de Ensamble</a:t>
            </a:r>
            <a:endParaRPr b="0" i="1" sz="3500" u="none" cap="none" strike="noStrike">
              <a:solidFill>
                <a:srgbClr val="000000"/>
              </a:solidFill>
              <a:latin typeface="Anton"/>
              <a:ea typeface="Anton"/>
              <a:cs typeface="Anton"/>
              <a:sym typeface="Anton"/>
            </a:endParaRPr>
          </a:p>
        </p:txBody>
      </p:sp>
      <p:sp>
        <p:nvSpPr>
          <p:cNvPr id="317" name="Google Shape;317;p48"/>
          <p:cNvSpPr txBox="1"/>
          <p:nvPr/>
        </p:nvSpPr>
        <p:spPr>
          <a:xfrm>
            <a:off x="540300" y="1700175"/>
            <a:ext cx="4602300" cy="2447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i="0" lang="es-MX" sz="1800" u="none" cap="none" strike="noStrike">
                <a:solidFill>
                  <a:srgbClr val="000000"/>
                </a:solidFill>
                <a:highlight>
                  <a:srgbClr val="FFFFFF"/>
                </a:highlight>
                <a:latin typeface="Helvetica Neue Light"/>
                <a:ea typeface="Helvetica Neue Light"/>
                <a:cs typeface="Helvetica Neue Light"/>
                <a:sym typeface="Helvetica Neue Light"/>
              </a:rPr>
              <a:t>Supongamos que queremos invertir en una empresa, pero no estamos seguros de su posible rendimiento, por lo tanto buscamos varios expertos financieros para que nos aconsejen si el precio de la acción aumentará en más de un 5% anual. </a:t>
            </a:r>
            <a:endParaRPr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descr="Combinaciones de Negocios. Ejemplos de adquisiciones | Gerencie.com" id="318" name="Google Shape;318;p48"/>
          <p:cNvPicPr preferRelativeResize="0"/>
          <p:nvPr/>
        </p:nvPicPr>
        <p:blipFill rotWithShape="1">
          <a:blip r:embed="rId3">
            <a:alphaModFix/>
          </a:blip>
          <a:srcRect b="0" l="0" r="0" t="0"/>
          <a:stretch/>
        </p:blipFill>
        <p:spPr>
          <a:xfrm>
            <a:off x="5460104" y="2062638"/>
            <a:ext cx="3067395" cy="15336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